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HK Modular" charset="1" panose="00000800000000000000"/>
      <p:regular r:id="rId23"/>
    </p:embeddedFont>
    <p:embeddedFont>
      <p:font typeface="Gruppo" charset="1" panose="02000604060000020004"/>
      <p:regular r:id="rId24"/>
    </p:embeddedFont>
    <p:embeddedFont>
      <p:font typeface="Glacial Indifference" charset="1" panose="00000000000000000000"/>
      <p:regular r:id="rId25"/>
    </p:embeddedFont>
    <p:embeddedFont>
      <p:font typeface="Raleway Light" charset="1" panose="00000000000000000000"/>
      <p:regular r:id="rId26"/>
    </p:embeddedFont>
    <p:embeddedFont>
      <p:font typeface="Raleway" charset="1" panose="00000000000000000000"/>
      <p:regular r:id="rId27"/>
    </p:embeddedFont>
    <p:embeddedFont>
      <p:font typeface="Raleway Bold" charset="1" panose="00000000000000000000"/>
      <p:regular r:id="rId28"/>
    </p:embeddedFont>
    <p:embeddedFont>
      <p:font typeface="Rowdies" charset="1" panose="000000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jpeg" Type="http://schemas.openxmlformats.org/officeDocument/2006/relationships/image"/><Relationship Id="rId11" Target="../media/image15.jpe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2.jpeg" Type="http://schemas.openxmlformats.org/officeDocument/2006/relationships/image"/><Relationship Id="rId9" Target="../media/image13.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jpeg" Type="http://schemas.openxmlformats.org/officeDocument/2006/relationships/image"/><Relationship Id="rId11" Target="../media/image19.jpeg" Type="http://schemas.openxmlformats.org/officeDocument/2006/relationships/image"/><Relationship Id="rId12" Target="../media/image20.jpeg" Type="http://schemas.openxmlformats.org/officeDocument/2006/relationships/image"/><Relationship Id="rId13" Target="../media/image21.jpe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2.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https://drive.google.com/drive/folders/1dlD695RuSaaR76-CfT7QR9z3M7TtpGgr" TargetMode="External" Type="http://schemas.openxmlformats.org/officeDocument/2006/relationships/hyperlink"/><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https://github.com/TejasK-02/RFID-RF-Based-E-Voting-System" TargetMode="External" Type="http://schemas.openxmlformats.org/officeDocument/2006/relationships/hyperlink"/><Relationship Id="rId9" Target="https://youtube.com/shorts/w2tXMks05K4?si=k-z5knKSpe7Tq8rl"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8.png" Type="http://schemas.openxmlformats.org/officeDocument/2006/relationships/image"/><Relationship Id="rId9"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021403" y="-403717"/>
            <a:ext cx="3513477" cy="1884501"/>
          </a:xfrm>
          <a:custGeom>
            <a:avLst/>
            <a:gdLst/>
            <a:ahLst/>
            <a:cxnLst/>
            <a:rect r="r" b="b" t="t" l="l"/>
            <a:pathLst>
              <a:path h="1884501" w="3513477">
                <a:moveTo>
                  <a:pt x="0" y="0"/>
                </a:moveTo>
                <a:lnTo>
                  <a:pt x="3513477" y="0"/>
                </a:lnTo>
                <a:lnTo>
                  <a:pt x="3513477" y="1884501"/>
                </a:lnTo>
                <a:lnTo>
                  <a:pt x="0" y="1884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587174" y="1480784"/>
            <a:ext cx="3799594" cy="678844"/>
          </a:xfrm>
          <a:custGeom>
            <a:avLst/>
            <a:gdLst/>
            <a:ahLst/>
            <a:cxnLst/>
            <a:rect r="r" b="b" t="t" l="l"/>
            <a:pathLst>
              <a:path h="678844" w="3799594">
                <a:moveTo>
                  <a:pt x="0" y="0"/>
                </a:moveTo>
                <a:lnTo>
                  <a:pt x="3799594" y="0"/>
                </a:lnTo>
                <a:lnTo>
                  <a:pt x="3799594" y="678844"/>
                </a:lnTo>
                <a:lnTo>
                  <a:pt x="0" y="6788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27249" y="8933667"/>
            <a:ext cx="3513477" cy="1884501"/>
          </a:xfrm>
          <a:custGeom>
            <a:avLst/>
            <a:gdLst/>
            <a:ahLst/>
            <a:cxnLst/>
            <a:rect r="r" b="b" t="t" l="l"/>
            <a:pathLst>
              <a:path h="1884501" w="3513477">
                <a:moveTo>
                  <a:pt x="0" y="0"/>
                </a:moveTo>
                <a:lnTo>
                  <a:pt x="3513477" y="0"/>
                </a:lnTo>
                <a:lnTo>
                  <a:pt x="3513477" y="1884502"/>
                </a:lnTo>
                <a:lnTo>
                  <a:pt x="0" y="1884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06146" y="716017"/>
            <a:ext cx="551414" cy="518330"/>
          </a:xfrm>
          <a:custGeom>
            <a:avLst/>
            <a:gdLst/>
            <a:ahLst/>
            <a:cxnLst/>
            <a:rect r="r" b="b" t="t" l="l"/>
            <a:pathLst>
              <a:path h="518330" w="551414">
                <a:moveTo>
                  <a:pt x="0" y="0"/>
                </a:moveTo>
                <a:lnTo>
                  <a:pt x="551414" y="0"/>
                </a:lnTo>
                <a:lnTo>
                  <a:pt x="551414" y="518330"/>
                </a:lnTo>
                <a:lnTo>
                  <a:pt x="0" y="5183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0" y="0"/>
            <a:ext cx="3286228" cy="2261625"/>
          </a:xfrm>
          <a:custGeom>
            <a:avLst/>
            <a:gdLst/>
            <a:ahLst/>
            <a:cxnLst/>
            <a:rect r="r" b="b" t="t" l="l"/>
            <a:pathLst>
              <a:path h="2261625" w="3286228">
                <a:moveTo>
                  <a:pt x="0" y="0"/>
                </a:moveTo>
                <a:lnTo>
                  <a:pt x="3286228" y="0"/>
                </a:lnTo>
                <a:lnTo>
                  <a:pt x="3286228" y="2261625"/>
                </a:lnTo>
                <a:lnTo>
                  <a:pt x="0" y="2261625"/>
                </a:lnTo>
                <a:lnTo>
                  <a:pt x="0" y="0"/>
                </a:lnTo>
                <a:close/>
              </a:path>
            </a:pathLst>
          </a:custGeom>
          <a:blipFill>
            <a:blip r:embed="rId8"/>
            <a:stretch>
              <a:fillRect l="0" t="0" r="0" b="0"/>
            </a:stretch>
          </a:blipFill>
        </p:spPr>
      </p:sp>
      <p:sp>
        <p:nvSpPr>
          <p:cNvPr name="TextBox 7" id="7"/>
          <p:cNvSpPr txBox="true"/>
          <p:nvPr/>
        </p:nvSpPr>
        <p:spPr>
          <a:xfrm rot="0">
            <a:off x="3920575" y="2734066"/>
            <a:ext cx="11100828" cy="2695184"/>
          </a:xfrm>
          <a:prstGeom prst="rect">
            <a:avLst/>
          </a:prstGeom>
        </p:spPr>
        <p:txBody>
          <a:bodyPr anchor="t" rtlCol="false" tIns="0" lIns="0" bIns="0" rIns="0">
            <a:spAutoFit/>
          </a:bodyPr>
          <a:lstStyle/>
          <a:p>
            <a:pPr algn="ctr">
              <a:lnSpc>
                <a:spcPts val="7029"/>
              </a:lnSpc>
            </a:pPr>
            <a:r>
              <a:rPr lang="en-US" sz="6449">
                <a:solidFill>
                  <a:srgbClr val="FFFFFF"/>
                </a:solidFill>
                <a:latin typeface="HK Modular"/>
                <a:ea typeface="HK Modular"/>
                <a:cs typeface="HK Modular"/>
                <a:sym typeface="HK Modular"/>
              </a:rPr>
              <a:t>RFID &amp; RF BASED E-VOTING SYSTEM</a:t>
            </a:r>
          </a:p>
          <a:p>
            <a:pPr algn="ctr">
              <a:lnSpc>
                <a:spcPts val="7029"/>
              </a:lnSpc>
            </a:pPr>
          </a:p>
        </p:txBody>
      </p:sp>
      <p:sp>
        <p:nvSpPr>
          <p:cNvPr name="TextBox 8" id="8"/>
          <p:cNvSpPr txBox="true"/>
          <p:nvPr/>
        </p:nvSpPr>
        <p:spPr>
          <a:xfrm rot="0">
            <a:off x="8410478" y="761439"/>
            <a:ext cx="2976290" cy="719345"/>
          </a:xfrm>
          <a:prstGeom prst="rect">
            <a:avLst/>
          </a:prstGeom>
        </p:spPr>
        <p:txBody>
          <a:bodyPr anchor="t" rtlCol="false" tIns="0" lIns="0" bIns="0" rIns="0">
            <a:spAutoFit/>
          </a:bodyPr>
          <a:lstStyle/>
          <a:p>
            <a:pPr algn="l">
              <a:lnSpc>
                <a:spcPts val="2870"/>
              </a:lnSpc>
            </a:pPr>
            <a:r>
              <a:rPr lang="en-US" sz="2657">
                <a:solidFill>
                  <a:srgbClr val="FFFFFF"/>
                </a:solidFill>
                <a:latin typeface="Gruppo"/>
                <a:ea typeface="Gruppo"/>
                <a:cs typeface="Gruppo"/>
                <a:sym typeface="Gruppo"/>
              </a:rPr>
              <a:t>Group No. : S9 - 4</a:t>
            </a:r>
          </a:p>
          <a:p>
            <a:pPr algn="l">
              <a:lnSpc>
                <a:spcPts val="2870"/>
              </a:lnSpc>
              <a:spcBef>
                <a:spcPct val="0"/>
              </a:spcBef>
            </a:pPr>
          </a:p>
        </p:txBody>
      </p:sp>
      <p:sp>
        <p:nvSpPr>
          <p:cNvPr name="TextBox 9" id="9"/>
          <p:cNvSpPr txBox="true"/>
          <p:nvPr/>
        </p:nvSpPr>
        <p:spPr>
          <a:xfrm rot="0">
            <a:off x="14640403" y="8462822"/>
            <a:ext cx="3409472" cy="1629056"/>
          </a:xfrm>
          <a:prstGeom prst="rect">
            <a:avLst/>
          </a:prstGeom>
        </p:spPr>
        <p:txBody>
          <a:bodyPr anchor="t" rtlCol="false" tIns="0" lIns="0" bIns="0" rIns="0">
            <a:spAutoFit/>
          </a:bodyPr>
          <a:lstStyle/>
          <a:p>
            <a:pPr algn="ctr">
              <a:lnSpc>
                <a:spcPts val="3287"/>
              </a:lnSpc>
            </a:pPr>
            <a:r>
              <a:rPr lang="en-US" sz="3044">
                <a:solidFill>
                  <a:srgbClr val="FFFFFF"/>
                </a:solidFill>
                <a:latin typeface="Gruppo"/>
                <a:ea typeface="Gruppo"/>
                <a:cs typeface="Gruppo"/>
                <a:sym typeface="Gruppo"/>
              </a:rPr>
              <a:t>Guided By:-</a:t>
            </a:r>
          </a:p>
          <a:p>
            <a:pPr algn="ctr">
              <a:lnSpc>
                <a:spcPts val="3287"/>
              </a:lnSpc>
            </a:pPr>
            <a:r>
              <a:rPr lang="en-US" sz="3044">
                <a:solidFill>
                  <a:srgbClr val="FFFFFF"/>
                </a:solidFill>
                <a:latin typeface="Gruppo"/>
                <a:ea typeface="Gruppo"/>
                <a:cs typeface="Gruppo"/>
                <a:sym typeface="Gruppo"/>
              </a:rPr>
              <a:t>Prof. Archan</a:t>
            </a:r>
            <a:r>
              <a:rPr lang="en-US" sz="3044">
                <a:solidFill>
                  <a:srgbClr val="FFFFFF"/>
                </a:solidFill>
                <a:latin typeface="Gruppo"/>
                <a:ea typeface="Gruppo"/>
                <a:cs typeface="Gruppo"/>
                <a:sym typeface="Gruppo"/>
              </a:rPr>
              <a:t>a Deokate</a:t>
            </a:r>
          </a:p>
          <a:p>
            <a:pPr algn="ctr">
              <a:lnSpc>
                <a:spcPts val="3287"/>
              </a:lnSpc>
              <a:spcBef>
                <a:spcPct val="0"/>
              </a:spcBef>
            </a:pPr>
          </a:p>
        </p:txBody>
      </p:sp>
      <p:sp>
        <p:nvSpPr>
          <p:cNvPr name="TextBox 10" id="10"/>
          <p:cNvSpPr txBox="true"/>
          <p:nvPr/>
        </p:nvSpPr>
        <p:spPr>
          <a:xfrm rot="0">
            <a:off x="3606142" y="5022395"/>
            <a:ext cx="11761659" cy="2824335"/>
          </a:xfrm>
          <a:prstGeom prst="rect">
            <a:avLst/>
          </a:prstGeom>
        </p:spPr>
        <p:txBody>
          <a:bodyPr anchor="t" rtlCol="false" tIns="0" lIns="0" bIns="0" rIns="0">
            <a:spAutoFit/>
          </a:bodyPr>
          <a:lstStyle/>
          <a:p>
            <a:pPr algn="ctr">
              <a:lnSpc>
                <a:spcPts val="3724"/>
              </a:lnSpc>
            </a:pPr>
            <a:r>
              <a:rPr lang="en-US" sz="3448">
                <a:solidFill>
                  <a:srgbClr val="FFFFFF"/>
                </a:solidFill>
                <a:latin typeface="Glacial Indifference"/>
                <a:ea typeface="Glacial Indifference"/>
                <a:cs typeface="Glacial Indifference"/>
                <a:sym typeface="Glacial Indifference"/>
              </a:rPr>
              <a:t>Presented By:-</a:t>
            </a:r>
          </a:p>
          <a:p>
            <a:pPr algn="ctr">
              <a:lnSpc>
                <a:spcPts val="3724"/>
              </a:lnSpc>
            </a:pPr>
            <a:r>
              <a:rPr lang="en-US" sz="3448">
                <a:solidFill>
                  <a:srgbClr val="FFFFFF"/>
                </a:solidFill>
                <a:latin typeface="Glacial Indifference"/>
                <a:ea typeface="Glacial Indifference"/>
                <a:cs typeface="Glacial Indifference"/>
                <a:sym typeface="Glacial Indifference"/>
              </a:rPr>
              <a:t>1. Tejas Kole – E2301</a:t>
            </a:r>
          </a:p>
          <a:p>
            <a:pPr algn="ctr">
              <a:lnSpc>
                <a:spcPts val="3724"/>
              </a:lnSpc>
            </a:pPr>
            <a:r>
              <a:rPr lang="en-US" sz="3448">
                <a:solidFill>
                  <a:srgbClr val="FFFFFF"/>
                </a:solidFill>
                <a:latin typeface="Glacial Indifference"/>
                <a:ea typeface="Glacial Indifference"/>
                <a:cs typeface="Glacial Indifference"/>
                <a:sym typeface="Glacial Indifference"/>
              </a:rPr>
              <a:t>2. Harsh Kolhe – E2302</a:t>
            </a:r>
          </a:p>
          <a:p>
            <a:pPr algn="ctr">
              <a:lnSpc>
                <a:spcPts val="3724"/>
              </a:lnSpc>
            </a:pPr>
            <a:r>
              <a:rPr lang="en-US" sz="3448">
                <a:solidFill>
                  <a:srgbClr val="FFFFFF"/>
                </a:solidFill>
                <a:latin typeface="Glacial Indifference"/>
                <a:ea typeface="Glacial Indifference"/>
                <a:cs typeface="Glacial Indifference"/>
                <a:sym typeface="Glacial Indifference"/>
              </a:rPr>
              <a:t>3. Tejas Kotgire – E2304</a:t>
            </a:r>
          </a:p>
          <a:p>
            <a:pPr algn="ctr">
              <a:lnSpc>
                <a:spcPts val="3724"/>
              </a:lnSpc>
            </a:pPr>
            <a:r>
              <a:rPr lang="en-US" sz="3448">
                <a:solidFill>
                  <a:srgbClr val="FFFFFF"/>
                </a:solidFill>
                <a:latin typeface="Glacial Indifference"/>
                <a:ea typeface="Glacial Indifference"/>
                <a:cs typeface="Glacial Indifference"/>
                <a:sym typeface="Glacial Indifference"/>
              </a:rPr>
              <a:t>4. Shraddha Kshirsagar – E2306</a:t>
            </a:r>
          </a:p>
          <a:p>
            <a:pPr algn="ctr">
              <a:lnSpc>
                <a:spcPts val="3724"/>
              </a:lnSpc>
              <a:spcBef>
                <a:spcPct val="0"/>
              </a:spcBef>
            </a:pPr>
          </a:p>
        </p:txBody>
      </p:sp>
      <p:sp>
        <p:nvSpPr>
          <p:cNvPr name="TextBox 11" id="11"/>
          <p:cNvSpPr txBox="true"/>
          <p:nvPr/>
        </p:nvSpPr>
        <p:spPr>
          <a:xfrm rot="0">
            <a:off x="4508002" y="7865780"/>
            <a:ext cx="9925974" cy="1136935"/>
          </a:xfrm>
          <a:prstGeom prst="rect">
            <a:avLst/>
          </a:prstGeom>
        </p:spPr>
        <p:txBody>
          <a:bodyPr anchor="t" rtlCol="false" tIns="0" lIns="0" bIns="0" rIns="0">
            <a:spAutoFit/>
          </a:bodyPr>
          <a:lstStyle/>
          <a:p>
            <a:pPr algn="ctr">
              <a:lnSpc>
                <a:spcPts val="2945"/>
              </a:lnSpc>
            </a:pPr>
            <a:r>
              <a:rPr lang="en-US" sz="2727">
                <a:solidFill>
                  <a:srgbClr val="FFFFFF"/>
                </a:solidFill>
                <a:latin typeface="Gruppo"/>
                <a:ea typeface="Gruppo"/>
                <a:cs typeface="Gruppo"/>
                <a:sym typeface="Gruppo"/>
              </a:rPr>
              <a:t>Depa</a:t>
            </a:r>
            <a:r>
              <a:rPr lang="en-US" sz="2727">
                <a:solidFill>
                  <a:srgbClr val="FFFFFF"/>
                </a:solidFill>
                <a:latin typeface="Gruppo"/>
                <a:ea typeface="Gruppo"/>
                <a:cs typeface="Gruppo"/>
                <a:sym typeface="Gruppo"/>
              </a:rPr>
              <a:t>rtment of Electronics &amp; Telecommunication Engineering</a:t>
            </a:r>
          </a:p>
          <a:p>
            <a:pPr algn="ctr">
              <a:lnSpc>
                <a:spcPts val="2945"/>
              </a:lnSpc>
            </a:pPr>
            <a:r>
              <a:rPr lang="en-US" sz="2727">
                <a:solidFill>
                  <a:srgbClr val="FFFFFF"/>
                </a:solidFill>
                <a:latin typeface="Gruppo"/>
                <a:ea typeface="Gruppo"/>
                <a:cs typeface="Gruppo"/>
                <a:sym typeface="Gruppo"/>
              </a:rPr>
              <a:t>Smt. K</a:t>
            </a:r>
            <a:r>
              <a:rPr lang="en-US" sz="2727">
                <a:solidFill>
                  <a:srgbClr val="FFFFFF"/>
                </a:solidFill>
                <a:latin typeface="Gruppo"/>
                <a:ea typeface="Gruppo"/>
                <a:cs typeface="Gruppo"/>
                <a:sym typeface="Gruppo"/>
              </a:rPr>
              <a:t>ashibai Navale College of Engineering, Pune - 41.</a:t>
            </a:r>
          </a:p>
          <a:p>
            <a:pPr algn="ctr">
              <a:lnSpc>
                <a:spcPts val="2945"/>
              </a:lnSpc>
              <a:spcBef>
                <a:spcPct val="0"/>
              </a:spcBef>
            </a:pPr>
          </a:p>
        </p:txBody>
      </p:sp>
      <p:sp>
        <p:nvSpPr>
          <p:cNvPr name="TextBox 12" id="12"/>
          <p:cNvSpPr txBox="true"/>
          <p:nvPr/>
        </p:nvSpPr>
        <p:spPr>
          <a:xfrm rot="0">
            <a:off x="6670434" y="9286875"/>
            <a:ext cx="4585763" cy="716888"/>
          </a:xfrm>
          <a:prstGeom prst="rect">
            <a:avLst/>
          </a:prstGeom>
        </p:spPr>
        <p:txBody>
          <a:bodyPr anchor="t" rtlCol="false" tIns="0" lIns="0" bIns="0" rIns="0">
            <a:spAutoFit/>
          </a:bodyPr>
          <a:lstStyle/>
          <a:p>
            <a:pPr algn="ctr">
              <a:lnSpc>
                <a:spcPts val="2860"/>
              </a:lnSpc>
            </a:pPr>
            <a:r>
              <a:rPr lang="en-US" sz="2648">
                <a:solidFill>
                  <a:srgbClr val="FFFFFF"/>
                </a:solidFill>
                <a:latin typeface="Gruppo"/>
                <a:ea typeface="Gruppo"/>
                <a:cs typeface="Gruppo"/>
                <a:sym typeface="Gruppo"/>
              </a:rPr>
              <a:t>SKNCOE SE</a:t>
            </a:r>
            <a:r>
              <a:rPr lang="en-US" sz="2648">
                <a:solidFill>
                  <a:srgbClr val="FFFFFF"/>
                </a:solidFill>
                <a:latin typeface="Gruppo"/>
                <a:ea typeface="Gruppo"/>
                <a:cs typeface="Gruppo"/>
                <a:sym typeface="Gruppo"/>
              </a:rPr>
              <a:t> (E&amp;TC)</a:t>
            </a:r>
            <a:r>
              <a:rPr lang="en-US" sz="2648">
                <a:solidFill>
                  <a:srgbClr val="FFFFFF"/>
                </a:solidFill>
                <a:latin typeface="Gruppo"/>
                <a:ea typeface="Gruppo"/>
                <a:cs typeface="Gruppo"/>
                <a:sym typeface="Gruppo"/>
              </a:rPr>
              <a:t> 2024-25</a:t>
            </a:r>
          </a:p>
          <a:p>
            <a:pPr algn="ctr">
              <a:lnSpc>
                <a:spcPts val="2860"/>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593844" y="246463"/>
            <a:ext cx="890059" cy="836655"/>
          </a:xfrm>
          <a:custGeom>
            <a:avLst/>
            <a:gdLst/>
            <a:ahLst/>
            <a:cxnLst/>
            <a:rect r="r" b="b" t="t" l="l"/>
            <a:pathLst>
              <a:path h="836655" w="890059">
                <a:moveTo>
                  <a:pt x="0" y="0"/>
                </a:moveTo>
                <a:lnTo>
                  <a:pt x="890059" y="0"/>
                </a:lnTo>
                <a:lnTo>
                  <a:pt x="890059" y="836656"/>
                </a:lnTo>
                <a:lnTo>
                  <a:pt x="0" y="8366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43769" y="214456"/>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04161" y="214456"/>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09885" y="9502083"/>
            <a:ext cx="2728988" cy="487567"/>
          </a:xfrm>
          <a:custGeom>
            <a:avLst/>
            <a:gdLst/>
            <a:ahLst/>
            <a:cxnLst/>
            <a:rect r="r" b="b" t="t" l="l"/>
            <a:pathLst>
              <a:path h="487567" w="2728988">
                <a:moveTo>
                  <a:pt x="0" y="0"/>
                </a:moveTo>
                <a:lnTo>
                  <a:pt x="2728988" y="0"/>
                </a:lnTo>
                <a:lnTo>
                  <a:pt x="2728988" y="487567"/>
                </a:lnTo>
                <a:lnTo>
                  <a:pt x="0" y="4875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aphicFrame>
        <p:nvGraphicFramePr>
          <p:cNvPr name="Table 6" id="6"/>
          <p:cNvGraphicFramePr>
            <a:graphicFrameLocks noGrp="true"/>
          </p:cNvGraphicFramePr>
          <p:nvPr/>
        </p:nvGraphicFramePr>
        <p:xfrm>
          <a:off x="1159574" y="1546986"/>
          <a:ext cx="15968852" cy="7733531"/>
        </p:xfrm>
        <a:graphic>
          <a:graphicData uri="http://schemas.openxmlformats.org/drawingml/2006/table">
            <a:tbl>
              <a:tblPr/>
              <a:tblGrid>
                <a:gridCol w="2887989"/>
                <a:gridCol w="13080864"/>
              </a:tblGrid>
              <a:tr h="774959">
                <a:tc>
                  <a:txBody>
                    <a:bodyPr anchor="t" rtlCol="false"/>
                    <a:lstStyle/>
                    <a:p>
                      <a:pPr algn="ctr">
                        <a:lnSpc>
                          <a:spcPts val="2905"/>
                        </a:lnSpc>
                        <a:defRPr/>
                      </a:pPr>
                      <a:r>
                        <a:rPr lang="en-US" sz="2075">
                          <a:solidFill>
                            <a:srgbClr val="000000"/>
                          </a:solidFill>
                          <a:latin typeface="Gruppo"/>
                          <a:ea typeface="Gruppo"/>
                          <a:cs typeface="Gruppo"/>
                          <a:sym typeface="Gruppo"/>
                        </a:rPr>
                        <a:t>Block Name</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a:lnSpc>
                          <a:spcPts val="2905"/>
                        </a:lnSpc>
                        <a:defRPr/>
                      </a:pPr>
                      <a:r>
                        <a:rPr lang="en-US" sz="2075">
                          <a:solidFill>
                            <a:srgbClr val="000000"/>
                          </a:solidFill>
                          <a:latin typeface="Gruppo"/>
                          <a:ea typeface="Gruppo"/>
                          <a:cs typeface="Gruppo"/>
                          <a:sym typeface="Gruppo"/>
                        </a:rPr>
                        <a:t>Discription</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r>
              <a:tr h="1091226">
                <a:tc>
                  <a:txBody>
                    <a:bodyPr anchor="t" rtlCol="false"/>
                    <a:lstStyle/>
                    <a:p>
                      <a:pPr algn="ctr">
                        <a:lnSpc>
                          <a:spcPts val="2905"/>
                        </a:lnSpc>
                        <a:defRPr/>
                      </a:pPr>
                      <a:r>
                        <a:rPr lang="en-US" sz="2075">
                          <a:solidFill>
                            <a:srgbClr val="FFFFFF"/>
                          </a:solidFill>
                          <a:latin typeface="Gruppo"/>
                          <a:ea typeface="Gruppo"/>
                          <a:cs typeface="Gruppo"/>
                          <a:sym typeface="Gruppo"/>
                        </a:rPr>
                        <a:t>ESP32</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05"/>
                        </a:lnSpc>
                        <a:defRPr/>
                      </a:pPr>
                      <a:r>
                        <a:rPr lang="en-US" sz="2075">
                          <a:solidFill>
                            <a:srgbClr val="FFFFFF"/>
                          </a:solidFill>
                          <a:latin typeface="Gruppo"/>
                          <a:ea typeface="Gruppo"/>
                          <a:cs typeface="Gruppo"/>
                          <a:sym typeface="Gruppo"/>
                        </a:rPr>
                        <a:t>Acts as the central controller of the system. It manages RFID input, voting logic, LED/buzzer feedback, LCD output, and real-time Google Sheet logging via WiFi.</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091226">
                <a:tc>
                  <a:txBody>
                    <a:bodyPr anchor="t" rtlCol="false"/>
                    <a:lstStyle/>
                    <a:p>
                      <a:pPr algn="ctr">
                        <a:lnSpc>
                          <a:spcPts val="2905"/>
                        </a:lnSpc>
                        <a:defRPr/>
                      </a:pPr>
                      <a:r>
                        <a:rPr lang="en-US" sz="2075">
                          <a:solidFill>
                            <a:srgbClr val="FFFFFF"/>
                          </a:solidFill>
                          <a:latin typeface="Gruppo"/>
                          <a:ea typeface="Gruppo"/>
                          <a:cs typeface="Gruppo"/>
                          <a:sym typeface="Gruppo"/>
                        </a:rPr>
                        <a:t>RC522 (RFID Reader)</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05"/>
                        </a:lnSpc>
                        <a:defRPr/>
                      </a:pPr>
                      <a:r>
                        <a:rPr lang="en-US" sz="2075">
                          <a:solidFill>
                            <a:srgbClr val="FFFFFF"/>
                          </a:solidFill>
                          <a:latin typeface="Gruppo"/>
                          <a:ea typeface="Gruppo"/>
                          <a:cs typeface="Gruppo"/>
                          <a:sym typeface="Gruppo"/>
                        </a:rPr>
                        <a:t>Scans RFID cards to identify and authenticate voters using unique UIDs, allowing only authorized users to vote.</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091226">
                <a:tc>
                  <a:txBody>
                    <a:bodyPr anchor="t" rtlCol="false"/>
                    <a:lstStyle/>
                    <a:p>
                      <a:pPr algn="ctr">
                        <a:lnSpc>
                          <a:spcPts val="2905"/>
                        </a:lnSpc>
                        <a:defRPr/>
                      </a:pPr>
                      <a:r>
                        <a:rPr lang="en-US" sz="2075">
                          <a:solidFill>
                            <a:srgbClr val="FFFFFF"/>
                          </a:solidFill>
                          <a:latin typeface="Gruppo"/>
                          <a:ea typeface="Gruppo"/>
                          <a:cs typeface="Gruppo"/>
                          <a:sym typeface="Gruppo"/>
                        </a:rPr>
                        <a:t>LCD (16x2 I2C Display)</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05"/>
                        </a:lnSpc>
                        <a:defRPr/>
                      </a:pPr>
                      <a:r>
                        <a:rPr lang="en-US" sz="2075">
                          <a:solidFill>
                            <a:srgbClr val="FFFFFF"/>
                          </a:solidFill>
                          <a:latin typeface="Gruppo"/>
                          <a:ea typeface="Gruppo"/>
                          <a:cs typeface="Gruppo"/>
                          <a:sym typeface="Gruppo"/>
                        </a:rPr>
                        <a:t>Displays messages like scan status, voter name, vote confirmation, countdown timer, and final winner summary.</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774959">
                <a:tc>
                  <a:txBody>
                    <a:bodyPr anchor="t" rtlCol="false"/>
                    <a:lstStyle/>
                    <a:p>
                      <a:pPr algn="ctr">
                        <a:lnSpc>
                          <a:spcPts val="2905"/>
                        </a:lnSpc>
                        <a:defRPr/>
                      </a:pPr>
                      <a:r>
                        <a:rPr lang="en-US" sz="2075">
                          <a:solidFill>
                            <a:srgbClr val="FFFFFF"/>
                          </a:solidFill>
                          <a:latin typeface="Gruppo"/>
                          <a:ea typeface="Gruppo"/>
                          <a:cs typeface="Gruppo"/>
                          <a:sym typeface="Gruppo"/>
                        </a:rPr>
                        <a:t>Buzzer</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05"/>
                        </a:lnSpc>
                        <a:defRPr/>
                      </a:pPr>
                      <a:r>
                        <a:rPr lang="en-US" sz="2075">
                          <a:solidFill>
                            <a:srgbClr val="FFFFFF"/>
                          </a:solidFill>
                          <a:latin typeface="Gruppo"/>
                          <a:ea typeface="Gruppo"/>
                          <a:cs typeface="Gruppo"/>
                          <a:sym typeface="Gruppo"/>
                        </a:rPr>
                        <a:t>Provides audio feedback for card scans, invalid entries, vote success, or admin card detection.</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818710">
                <a:tc>
                  <a:txBody>
                    <a:bodyPr anchor="t" rtlCol="false"/>
                    <a:lstStyle/>
                    <a:p>
                      <a:pPr algn="ctr">
                        <a:lnSpc>
                          <a:spcPts val="2905"/>
                        </a:lnSpc>
                        <a:defRPr/>
                      </a:pPr>
                      <a:r>
                        <a:rPr lang="en-US" sz="2075">
                          <a:solidFill>
                            <a:srgbClr val="FFFFFF"/>
                          </a:solidFill>
                          <a:latin typeface="Gruppo"/>
                          <a:ea typeface="Gruppo"/>
                          <a:cs typeface="Gruppo"/>
                          <a:sym typeface="Gruppo"/>
                        </a:rPr>
                        <a:t>LEDs / Resistors / Buttons</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marL="448064" indent="-224032" lvl="1">
                        <a:lnSpc>
                          <a:spcPts val="2905"/>
                        </a:lnSpc>
                        <a:buFont typeface="Arial"/>
                        <a:buChar char="•"/>
                        <a:defRPr/>
                      </a:pPr>
                      <a:r>
                        <a:rPr lang="en-US" sz="2075">
                          <a:solidFill>
                            <a:srgbClr val="FFFFFF"/>
                          </a:solidFill>
                          <a:latin typeface="Gruppo"/>
                          <a:ea typeface="Gruppo"/>
                          <a:cs typeface="Gruppo"/>
                          <a:sym typeface="Gruppo"/>
                        </a:rPr>
                        <a:t>Buttons: Represent voting options (e.g., BJP, INC, AAP, NOTA).</a:t>
                      </a:r>
                      <a:endParaRPr lang="en-US" sz="1100"/>
                    </a:p>
                    <a:p>
                      <a:pPr algn="ctr" marL="448064" indent="-224032" lvl="1">
                        <a:lnSpc>
                          <a:spcPts val="2905"/>
                        </a:lnSpc>
                        <a:buFont typeface="Arial"/>
                        <a:buChar char="•"/>
                      </a:pPr>
                      <a:r>
                        <a:rPr lang="en-US" sz="2075">
                          <a:solidFill>
                            <a:srgbClr val="FFFFFF"/>
                          </a:solidFill>
                          <a:latin typeface="Gruppo"/>
                          <a:ea typeface="Gruppo"/>
                          <a:cs typeface="Gruppo"/>
                          <a:sym typeface="Gruppo"/>
                        </a:rPr>
                        <a:t>LEDs: Blink to indicate a successful vote.</a:t>
                      </a:r>
                    </a:p>
                    <a:p>
                      <a:pPr algn="ctr" marL="448064" indent="-224032" lvl="1">
                        <a:lnSpc>
                          <a:spcPts val="2905"/>
                        </a:lnSpc>
                        <a:buFont typeface="Arial"/>
                        <a:buChar char="•"/>
                      </a:pPr>
                      <a:r>
                        <a:rPr lang="en-US" sz="2075">
                          <a:solidFill>
                            <a:srgbClr val="FFFFFF"/>
                          </a:solidFill>
                          <a:latin typeface="Gruppo"/>
                          <a:ea typeface="Gruppo"/>
                          <a:cs typeface="Gruppo"/>
                          <a:sym typeface="Gruppo"/>
                        </a:rPr>
                        <a:t>Resistors: Ensure proper current flow and component safety.</a:t>
                      </a:r>
                    </a:p>
                    <a:p>
                      <a:pPr algn="ctr">
                        <a:lnSpc>
                          <a:spcPts val="2905"/>
                        </a:lnSpc>
                      </a:pP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091226">
                <a:tc>
                  <a:txBody>
                    <a:bodyPr anchor="t" rtlCol="false"/>
                    <a:lstStyle/>
                    <a:p>
                      <a:pPr algn="ctr">
                        <a:lnSpc>
                          <a:spcPts val="2905"/>
                        </a:lnSpc>
                        <a:defRPr/>
                      </a:pPr>
                      <a:r>
                        <a:rPr lang="en-US" sz="2075">
                          <a:solidFill>
                            <a:srgbClr val="FFFFFF"/>
                          </a:solidFill>
                          <a:latin typeface="Gruppo"/>
                          <a:ea typeface="Gruppo"/>
                          <a:cs typeface="Gruppo"/>
                          <a:sym typeface="Gruppo"/>
                        </a:rPr>
                        <a:t>Laptop via USB</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05"/>
                        </a:lnSpc>
                        <a:defRPr/>
                      </a:pPr>
                      <a:r>
                        <a:rPr lang="en-US" sz="2075">
                          <a:solidFill>
                            <a:srgbClr val="FFFFFF"/>
                          </a:solidFill>
                          <a:latin typeface="Gruppo"/>
                          <a:ea typeface="Gruppo"/>
                          <a:cs typeface="Gruppo"/>
                          <a:sym typeface="Gruppo"/>
                        </a:rPr>
                        <a:t>Used for powering the ESP32, uploading code, and monitoring serial output for testing/debugging.</a:t>
                      </a:r>
                      <a:endParaRPr lang="en-US" sz="1100"/>
                    </a:p>
                    <a:p>
                      <a:pPr algn="ctr">
                        <a:lnSpc>
                          <a:spcPts val="2905"/>
                        </a:lnSpc>
                      </a:pP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bl>
          </a:graphicData>
        </a:graphic>
      </p:graphicFrame>
      <p:sp>
        <p:nvSpPr>
          <p:cNvPr name="TextBox 7" id="7"/>
          <p:cNvSpPr txBox="true"/>
          <p:nvPr/>
        </p:nvSpPr>
        <p:spPr>
          <a:xfrm rot="0">
            <a:off x="7051818" y="9692028"/>
            <a:ext cx="3708113" cy="614294"/>
          </a:xfrm>
          <a:prstGeom prst="rect">
            <a:avLst/>
          </a:prstGeom>
        </p:spPr>
        <p:txBody>
          <a:bodyPr anchor="t" rtlCol="false" tIns="0" lIns="0" bIns="0" rIns="0">
            <a:spAutoFit/>
          </a:bodyPr>
          <a:lstStyle/>
          <a:p>
            <a:pPr algn="ctr">
              <a:lnSpc>
                <a:spcPts val="2430"/>
              </a:lnSpc>
              <a:spcBef>
                <a:spcPct val="0"/>
              </a:spcBef>
            </a:pPr>
            <a:r>
              <a:rPr lang="en-US" sz="2250">
                <a:solidFill>
                  <a:srgbClr val="FFFFFF"/>
                </a:solidFill>
                <a:latin typeface="Gruppo"/>
                <a:ea typeface="Gruppo"/>
                <a:cs typeface="Gruppo"/>
                <a:sym typeface="Gruppo"/>
              </a:rPr>
              <a:t>SKNCOE SE (E&amp;TC) 2024-25</a:t>
            </a:r>
          </a:p>
          <a:p>
            <a:pPr algn="ctr">
              <a:lnSpc>
                <a:spcPts val="2430"/>
              </a:lnSpc>
              <a:spcBef>
                <a:spcPct val="0"/>
              </a:spcBef>
            </a:pPr>
          </a:p>
        </p:txBody>
      </p:sp>
      <p:sp>
        <p:nvSpPr>
          <p:cNvPr name="TextBox 8" id="8"/>
          <p:cNvSpPr txBox="true"/>
          <p:nvPr/>
        </p:nvSpPr>
        <p:spPr>
          <a:xfrm rot="0">
            <a:off x="3968602" y="264619"/>
            <a:ext cx="11028326" cy="863267"/>
          </a:xfrm>
          <a:prstGeom prst="rect">
            <a:avLst/>
          </a:prstGeom>
        </p:spPr>
        <p:txBody>
          <a:bodyPr anchor="t" rtlCol="false" tIns="0" lIns="0" bIns="0" rIns="0">
            <a:spAutoFit/>
          </a:bodyPr>
          <a:lstStyle/>
          <a:p>
            <a:pPr algn="ctr">
              <a:lnSpc>
                <a:spcPts val="6880"/>
              </a:lnSpc>
            </a:pPr>
            <a:r>
              <a:rPr lang="en-US" sz="5460">
                <a:solidFill>
                  <a:srgbClr val="FFFFFF"/>
                </a:solidFill>
                <a:latin typeface="HK Modular"/>
                <a:ea typeface="HK Modular"/>
                <a:cs typeface="HK Modular"/>
                <a:sym typeface="HK Modular"/>
              </a:rPr>
              <a:t>EXPLANATION / TABLE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44210" y="319251"/>
            <a:ext cx="1162663" cy="1092903"/>
          </a:xfrm>
          <a:custGeom>
            <a:avLst/>
            <a:gdLst/>
            <a:ahLst/>
            <a:cxnLst/>
            <a:rect r="r" b="b" t="t" l="l"/>
            <a:pathLst>
              <a:path h="1092903" w="1162663">
                <a:moveTo>
                  <a:pt x="0" y="0"/>
                </a:moveTo>
                <a:lnTo>
                  <a:pt x="1162663" y="0"/>
                </a:lnTo>
                <a:lnTo>
                  <a:pt x="1162663" y="1092903"/>
                </a:lnTo>
                <a:lnTo>
                  <a:pt x="0" y="10929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39496" y="356167"/>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999887" y="356167"/>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11577" y="8939635"/>
            <a:ext cx="2728988" cy="487567"/>
          </a:xfrm>
          <a:custGeom>
            <a:avLst/>
            <a:gdLst/>
            <a:ahLst/>
            <a:cxnLst/>
            <a:rect r="r" b="b" t="t" l="l"/>
            <a:pathLst>
              <a:path h="487567" w="2728988">
                <a:moveTo>
                  <a:pt x="0" y="0"/>
                </a:moveTo>
                <a:lnTo>
                  <a:pt x="2728988" y="0"/>
                </a:lnTo>
                <a:lnTo>
                  <a:pt x="2728988" y="487567"/>
                </a:lnTo>
                <a:lnTo>
                  <a:pt x="0" y="4875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true" rot="0">
            <a:off x="4700235" y="1412154"/>
            <a:ext cx="4114800" cy="4114800"/>
          </a:xfrm>
          <a:custGeom>
            <a:avLst/>
            <a:gdLst/>
            <a:ahLst/>
            <a:cxnLst/>
            <a:rect r="r" b="b" t="t" l="l"/>
            <a:pathLst>
              <a:path h="4114800" w="4114800">
                <a:moveTo>
                  <a:pt x="0" y="4114800"/>
                </a:moveTo>
                <a:lnTo>
                  <a:pt x="4114800" y="4114800"/>
                </a:lnTo>
                <a:lnTo>
                  <a:pt x="4114800" y="0"/>
                </a:lnTo>
                <a:lnTo>
                  <a:pt x="0" y="0"/>
                </a:lnTo>
                <a:lnTo>
                  <a:pt x="0" y="41148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false" rot="0">
            <a:off x="10504111" y="5502429"/>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5370257" y="2065223"/>
            <a:ext cx="8500045" cy="6874411"/>
          </a:xfrm>
          <a:custGeom>
            <a:avLst/>
            <a:gdLst/>
            <a:ahLst/>
            <a:cxnLst/>
            <a:rect r="r" b="b" t="t" l="l"/>
            <a:pathLst>
              <a:path h="6874411" w="8500045">
                <a:moveTo>
                  <a:pt x="0" y="0"/>
                </a:moveTo>
                <a:lnTo>
                  <a:pt x="8500045" y="0"/>
                </a:lnTo>
                <a:lnTo>
                  <a:pt x="8500045" y="6874412"/>
                </a:lnTo>
                <a:lnTo>
                  <a:pt x="0" y="6874412"/>
                </a:lnTo>
                <a:lnTo>
                  <a:pt x="0" y="0"/>
                </a:lnTo>
                <a:close/>
              </a:path>
            </a:pathLst>
          </a:custGeom>
          <a:blipFill>
            <a:blip r:embed="rId10"/>
            <a:stretch>
              <a:fillRect l="0" t="0" r="0" b="0"/>
            </a:stretch>
          </a:blipFill>
        </p:spPr>
      </p:sp>
      <p:sp>
        <p:nvSpPr>
          <p:cNvPr name="TextBox 9" id="9"/>
          <p:cNvSpPr txBox="true"/>
          <p:nvPr/>
        </p:nvSpPr>
        <p:spPr>
          <a:xfrm rot="0">
            <a:off x="2249381" y="271626"/>
            <a:ext cx="11620921" cy="1066696"/>
          </a:xfrm>
          <a:prstGeom prst="rect">
            <a:avLst/>
          </a:prstGeom>
        </p:spPr>
        <p:txBody>
          <a:bodyPr anchor="t" rtlCol="false" tIns="0" lIns="0" bIns="0" rIns="0">
            <a:spAutoFit/>
          </a:bodyPr>
          <a:lstStyle/>
          <a:p>
            <a:pPr algn="l">
              <a:lnSpc>
                <a:spcPts val="8522"/>
              </a:lnSpc>
            </a:pPr>
            <a:r>
              <a:rPr lang="en-US" sz="6763">
                <a:solidFill>
                  <a:srgbClr val="FFFFFF"/>
                </a:solidFill>
                <a:latin typeface="HK Modular"/>
                <a:ea typeface="HK Modular"/>
                <a:cs typeface="HK Modular"/>
                <a:sym typeface="HK Modular"/>
              </a:rPr>
              <a:t>CIRCUIT DIAGRAM</a:t>
            </a:r>
          </a:p>
        </p:txBody>
      </p:sp>
      <p:sp>
        <p:nvSpPr>
          <p:cNvPr name="TextBox 10" id="10"/>
          <p:cNvSpPr txBox="true"/>
          <p:nvPr/>
        </p:nvSpPr>
        <p:spPr>
          <a:xfrm rot="0">
            <a:off x="6941797" y="9467378"/>
            <a:ext cx="3746476" cy="318753"/>
          </a:xfrm>
          <a:prstGeom prst="rect">
            <a:avLst/>
          </a:prstGeom>
        </p:spPr>
        <p:txBody>
          <a:bodyPr anchor="t" rtlCol="false" tIns="0" lIns="0" bIns="0" rIns="0">
            <a:spAutoFit/>
          </a:bodyPr>
          <a:lstStyle/>
          <a:p>
            <a:pPr algn="ctr">
              <a:lnSpc>
                <a:spcPts val="2459"/>
              </a:lnSpc>
              <a:spcBef>
                <a:spcPct val="0"/>
              </a:spcBef>
            </a:pPr>
            <a:r>
              <a:rPr lang="en-US" sz="2277">
                <a:solidFill>
                  <a:srgbClr val="FFFFFF"/>
                </a:solidFill>
                <a:latin typeface="Gruppo"/>
                <a:ea typeface="Gruppo"/>
                <a:cs typeface="Gruppo"/>
                <a:sym typeface="Gruppo"/>
              </a:rPr>
              <a:t>SKNCOE SE (E&amp;TC) 2024-25</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01777" y="143904"/>
            <a:ext cx="971013" cy="912752"/>
          </a:xfrm>
          <a:custGeom>
            <a:avLst/>
            <a:gdLst/>
            <a:ahLst/>
            <a:cxnLst/>
            <a:rect r="r" b="b" t="t" l="l"/>
            <a:pathLst>
              <a:path h="912752" w="971013">
                <a:moveTo>
                  <a:pt x="0" y="0"/>
                </a:moveTo>
                <a:lnTo>
                  <a:pt x="971014" y="0"/>
                </a:lnTo>
                <a:lnTo>
                  <a:pt x="971014" y="912752"/>
                </a:lnTo>
                <a:lnTo>
                  <a:pt x="0" y="9127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39496" y="341115"/>
            <a:ext cx="839609" cy="450336"/>
          </a:xfrm>
          <a:custGeom>
            <a:avLst/>
            <a:gdLst/>
            <a:ahLst/>
            <a:cxnLst/>
            <a:rect r="r" b="b" t="t" l="l"/>
            <a:pathLst>
              <a:path h="450336" w="839609">
                <a:moveTo>
                  <a:pt x="0" y="0"/>
                </a:moveTo>
                <a:lnTo>
                  <a:pt x="839608" y="0"/>
                </a:lnTo>
                <a:lnTo>
                  <a:pt x="839608" y="450336"/>
                </a:lnTo>
                <a:lnTo>
                  <a:pt x="0" y="45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539552" y="2166194"/>
            <a:ext cx="839609" cy="450336"/>
          </a:xfrm>
          <a:custGeom>
            <a:avLst/>
            <a:gdLst/>
            <a:ahLst/>
            <a:cxnLst/>
            <a:rect r="r" b="b" t="t" l="l"/>
            <a:pathLst>
              <a:path h="450336" w="839609">
                <a:moveTo>
                  <a:pt x="0" y="0"/>
                </a:moveTo>
                <a:lnTo>
                  <a:pt x="839608" y="0"/>
                </a:lnTo>
                <a:lnTo>
                  <a:pt x="839608" y="450336"/>
                </a:lnTo>
                <a:lnTo>
                  <a:pt x="0" y="45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01777" y="9382733"/>
            <a:ext cx="2728988" cy="487567"/>
          </a:xfrm>
          <a:custGeom>
            <a:avLst/>
            <a:gdLst/>
            <a:ahLst/>
            <a:cxnLst/>
            <a:rect r="r" b="b" t="t" l="l"/>
            <a:pathLst>
              <a:path h="487567" w="2728988">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00000">
            <a:off x="2437202" y="511147"/>
            <a:ext cx="3622932" cy="4830576"/>
          </a:xfrm>
          <a:custGeom>
            <a:avLst/>
            <a:gdLst/>
            <a:ahLst/>
            <a:cxnLst/>
            <a:rect r="r" b="b" t="t" l="l"/>
            <a:pathLst>
              <a:path h="4830576" w="3622932">
                <a:moveTo>
                  <a:pt x="0" y="0"/>
                </a:moveTo>
                <a:lnTo>
                  <a:pt x="3622932" y="0"/>
                </a:lnTo>
                <a:lnTo>
                  <a:pt x="3622932" y="4830576"/>
                </a:lnTo>
                <a:lnTo>
                  <a:pt x="0" y="4830576"/>
                </a:lnTo>
                <a:lnTo>
                  <a:pt x="0" y="0"/>
                </a:lnTo>
                <a:close/>
              </a:path>
            </a:pathLst>
          </a:custGeom>
          <a:blipFill>
            <a:blip r:embed="rId8"/>
            <a:stretch>
              <a:fillRect l="0" t="0" r="0" b="0"/>
            </a:stretch>
          </a:blipFill>
        </p:spPr>
      </p:sp>
      <p:sp>
        <p:nvSpPr>
          <p:cNvPr name="Freeform 7" id="7"/>
          <p:cNvSpPr/>
          <p:nvPr/>
        </p:nvSpPr>
        <p:spPr>
          <a:xfrm flipH="false" flipV="false" rot="0">
            <a:off x="15999887" y="341115"/>
            <a:ext cx="839609" cy="450336"/>
          </a:xfrm>
          <a:custGeom>
            <a:avLst/>
            <a:gdLst/>
            <a:ahLst/>
            <a:cxnLst/>
            <a:rect r="r" b="b" t="t" l="l"/>
            <a:pathLst>
              <a:path h="450336" w="839609">
                <a:moveTo>
                  <a:pt x="0" y="0"/>
                </a:moveTo>
                <a:lnTo>
                  <a:pt x="839609" y="0"/>
                </a:lnTo>
                <a:lnTo>
                  <a:pt x="839609" y="450336"/>
                </a:lnTo>
                <a:lnTo>
                  <a:pt x="0" y="45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400000">
            <a:off x="11582869" y="2198"/>
            <a:ext cx="3450394" cy="5753224"/>
          </a:xfrm>
          <a:custGeom>
            <a:avLst/>
            <a:gdLst/>
            <a:ahLst/>
            <a:cxnLst/>
            <a:rect r="r" b="b" t="t" l="l"/>
            <a:pathLst>
              <a:path h="5753224" w="3450394">
                <a:moveTo>
                  <a:pt x="0" y="0"/>
                </a:moveTo>
                <a:lnTo>
                  <a:pt x="3450394" y="0"/>
                </a:lnTo>
                <a:lnTo>
                  <a:pt x="3450394" y="5753224"/>
                </a:lnTo>
                <a:lnTo>
                  <a:pt x="0" y="5753224"/>
                </a:lnTo>
                <a:lnTo>
                  <a:pt x="0" y="0"/>
                </a:lnTo>
                <a:close/>
              </a:path>
            </a:pathLst>
          </a:custGeom>
          <a:blipFill>
            <a:blip r:embed="rId9"/>
            <a:stretch>
              <a:fillRect l="0" t="0" r="0" b="0"/>
            </a:stretch>
          </a:blipFill>
        </p:spPr>
      </p:sp>
      <p:sp>
        <p:nvSpPr>
          <p:cNvPr name="Freeform 9" id="9"/>
          <p:cNvSpPr/>
          <p:nvPr/>
        </p:nvSpPr>
        <p:spPr>
          <a:xfrm flipH="false" flipV="false" rot="0">
            <a:off x="7699943" y="3190250"/>
            <a:ext cx="839609" cy="450336"/>
          </a:xfrm>
          <a:custGeom>
            <a:avLst/>
            <a:gdLst/>
            <a:ahLst/>
            <a:cxnLst/>
            <a:rect r="r" b="b" t="t" l="l"/>
            <a:pathLst>
              <a:path h="450336" w="839609">
                <a:moveTo>
                  <a:pt x="0" y="0"/>
                </a:moveTo>
                <a:lnTo>
                  <a:pt x="839609" y="0"/>
                </a:lnTo>
                <a:lnTo>
                  <a:pt x="839609" y="450336"/>
                </a:lnTo>
                <a:lnTo>
                  <a:pt x="0" y="45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030417" y="5930922"/>
            <a:ext cx="4436504" cy="3327378"/>
          </a:xfrm>
          <a:custGeom>
            <a:avLst/>
            <a:gdLst/>
            <a:ahLst/>
            <a:cxnLst/>
            <a:rect r="r" b="b" t="t" l="l"/>
            <a:pathLst>
              <a:path h="3327378" w="4436504">
                <a:moveTo>
                  <a:pt x="0" y="0"/>
                </a:moveTo>
                <a:lnTo>
                  <a:pt x="4436503" y="0"/>
                </a:lnTo>
                <a:lnTo>
                  <a:pt x="4436503" y="3327378"/>
                </a:lnTo>
                <a:lnTo>
                  <a:pt x="0" y="3327378"/>
                </a:lnTo>
                <a:lnTo>
                  <a:pt x="0" y="0"/>
                </a:lnTo>
                <a:close/>
              </a:path>
            </a:pathLst>
          </a:custGeom>
          <a:blipFill>
            <a:blip r:embed="rId10"/>
            <a:stretch>
              <a:fillRect l="0" t="0" r="0" b="0"/>
            </a:stretch>
          </a:blipFill>
        </p:spPr>
      </p:sp>
      <p:sp>
        <p:nvSpPr>
          <p:cNvPr name="Freeform 11" id="11"/>
          <p:cNvSpPr/>
          <p:nvPr/>
        </p:nvSpPr>
        <p:spPr>
          <a:xfrm flipH="false" flipV="false" rot="0">
            <a:off x="10418553" y="5882660"/>
            <a:ext cx="6001138" cy="3375640"/>
          </a:xfrm>
          <a:custGeom>
            <a:avLst/>
            <a:gdLst/>
            <a:ahLst/>
            <a:cxnLst/>
            <a:rect r="r" b="b" t="t" l="l"/>
            <a:pathLst>
              <a:path h="3375640" w="6001138">
                <a:moveTo>
                  <a:pt x="0" y="0"/>
                </a:moveTo>
                <a:lnTo>
                  <a:pt x="6001138" y="0"/>
                </a:lnTo>
                <a:lnTo>
                  <a:pt x="6001138" y="3375640"/>
                </a:lnTo>
                <a:lnTo>
                  <a:pt x="0" y="3375640"/>
                </a:lnTo>
                <a:lnTo>
                  <a:pt x="0" y="0"/>
                </a:lnTo>
                <a:close/>
              </a:path>
            </a:pathLst>
          </a:custGeom>
          <a:blipFill>
            <a:blip r:embed="rId11"/>
            <a:stretch>
              <a:fillRect l="0" t="0" r="0" b="0"/>
            </a:stretch>
          </a:blipFill>
        </p:spPr>
      </p:sp>
      <p:sp>
        <p:nvSpPr>
          <p:cNvPr name="Freeform 12" id="12"/>
          <p:cNvSpPr/>
          <p:nvPr/>
        </p:nvSpPr>
        <p:spPr>
          <a:xfrm flipH="false" flipV="false" rot="0">
            <a:off x="7699943" y="7772971"/>
            <a:ext cx="839609" cy="450336"/>
          </a:xfrm>
          <a:custGeom>
            <a:avLst/>
            <a:gdLst/>
            <a:ahLst/>
            <a:cxnLst/>
            <a:rect r="r" b="b" t="t" l="l"/>
            <a:pathLst>
              <a:path h="450336" w="839609">
                <a:moveTo>
                  <a:pt x="0" y="0"/>
                </a:moveTo>
                <a:lnTo>
                  <a:pt x="839609" y="0"/>
                </a:lnTo>
                <a:lnTo>
                  <a:pt x="839609" y="450336"/>
                </a:lnTo>
                <a:lnTo>
                  <a:pt x="0" y="45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8539552" y="6629971"/>
            <a:ext cx="839609" cy="450336"/>
          </a:xfrm>
          <a:custGeom>
            <a:avLst/>
            <a:gdLst/>
            <a:ahLst/>
            <a:cxnLst/>
            <a:rect r="r" b="b" t="t" l="l"/>
            <a:pathLst>
              <a:path h="450336" w="839609">
                <a:moveTo>
                  <a:pt x="0" y="0"/>
                </a:moveTo>
                <a:lnTo>
                  <a:pt x="839608" y="0"/>
                </a:lnTo>
                <a:lnTo>
                  <a:pt x="839608" y="450336"/>
                </a:lnTo>
                <a:lnTo>
                  <a:pt x="0" y="45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true" flipV="false" rot="0">
            <a:off x="13360221" y="4918332"/>
            <a:ext cx="839609" cy="450336"/>
          </a:xfrm>
          <a:custGeom>
            <a:avLst/>
            <a:gdLst/>
            <a:ahLst/>
            <a:cxnLst/>
            <a:rect r="r" b="b" t="t" l="l"/>
            <a:pathLst>
              <a:path h="450336" w="839609">
                <a:moveTo>
                  <a:pt x="839609" y="0"/>
                </a:moveTo>
                <a:lnTo>
                  <a:pt x="0" y="0"/>
                </a:lnTo>
                <a:lnTo>
                  <a:pt x="0" y="450336"/>
                </a:lnTo>
                <a:lnTo>
                  <a:pt x="839609" y="450336"/>
                </a:lnTo>
                <a:lnTo>
                  <a:pt x="83960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true" flipV="false" rot="0">
            <a:off x="12105388" y="4918332"/>
            <a:ext cx="839609" cy="450336"/>
          </a:xfrm>
          <a:custGeom>
            <a:avLst/>
            <a:gdLst/>
            <a:ahLst/>
            <a:cxnLst/>
            <a:rect r="r" b="b" t="t" l="l"/>
            <a:pathLst>
              <a:path h="450336" w="839609">
                <a:moveTo>
                  <a:pt x="839608" y="0"/>
                </a:moveTo>
                <a:lnTo>
                  <a:pt x="0" y="0"/>
                </a:lnTo>
                <a:lnTo>
                  <a:pt x="0" y="450336"/>
                </a:lnTo>
                <a:lnTo>
                  <a:pt x="839608" y="450336"/>
                </a:lnTo>
                <a:lnTo>
                  <a:pt x="83960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true" flipV="false" rot="0">
            <a:off x="10850554" y="4918332"/>
            <a:ext cx="839609" cy="450336"/>
          </a:xfrm>
          <a:custGeom>
            <a:avLst/>
            <a:gdLst/>
            <a:ahLst/>
            <a:cxnLst/>
            <a:rect r="r" b="b" t="t" l="l"/>
            <a:pathLst>
              <a:path h="450336" w="839609">
                <a:moveTo>
                  <a:pt x="839609" y="0"/>
                </a:moveTo>
                <a:lnTo>
                  <a:pt x="0" y="0"/>
                </a:lnTo>
                <a:lnTo>
                  <a:pt x="0" y="450336"/>
                </a:lnTo>
                <a:lnTo>
                  <a:pt x="839609" y="450336"/>
                </a:lnTo>
                <a:lnTo>
                  <a:pt x="83960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true" flipV="false" rot="0">
            <a:off x="9591845" y="4969960"/>
            <a:ext cx="839609" cy="450336"/>
          </a:xfrm>
          <a:custGeom>
            <a:avLst/>
            <a:gdLst/>
            <a:ahLst/>
            <a:cxnLst/>
            <a:rect r="r" b="b" t="t" l="l"/>
            <a:pathLst>
              <a:path h="450336" w="839609">
                <a:moveTo>
                  <a:pt x="839609" y="0"/>
                </a:moveTo>
                <a:lnTo>
                  <a:pt x="0" y="0"/>
                </a:lnTo>
                <a:lnTo>
                  <a:pt x="0" y="450336"/>
                </a:lnTo>
                <a:lnTo>
                  <a:pt x="839609" y="450336"/>
                </a:lnTo>
                <a:lnTo>
                  <a:pt x="83960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true" flipV="false" rot="0">
            <a:off x="8333137" y="4969960"/>
            <a:ext cx="839609" cy="450336"/>
          </a:xfrm>
          <a:custGeom>
            <a:avLst/>
            <a:gdLst/>
            <a:ahLst/>
            <a:cxnLst/>
            <a:rect r="r" b="b" t="t" l="l"/>
            <a:pathLst>
              <a:path h="450336" w="839609">
                <a:moveTo>
                  <a:pt x="839608" y="0"/>
                </a:moveTo>
                <a:lnTo>
                  <a:pt x="0" y="0"/>
                </a:lnTo>
                <a:lnTo>
                  <a:pt x="0" y="450336"/>
                </a:lnTo>
                <a:lnTo>
                  <a:pt x="839608" y="450336"/>
                </a:lnTo>
                <a:lnTo>
                  <a:pt x="83960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true" flipV="false" rot="0">
            <a:off x="7074428" y="4969960"/>
            <a:ext cx="839609" cy="450336"/>
          </a:xfrm>
          <a:custGeom>
            <a:avLst/>
            <a:gdLst/>
            <a:ahLst/>
            <a:cxnLst/>
            <a:rect r="r" b="b" t="t" l="l"/>
            <a:pathLst>
              <a:path h="450336" w="839609">
                <a:moveTo>
                  <a:pt x="839609" y="0"/>
                </a:moveTo>
                <a:lnTo>
                  <a:pt x="0" y="0"/>
                </a:lnTo>
                <a:lnTo>
                  <a:pt x="0" y="450336"/>
                </a:lnTo>
                <a:lnTo>
                  <a:pt x="839609" y="450336"/>
                </a:lnTo>
                <a:lnTo>
                  <a:pt x="83960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true" flipV="false" rot="0">
            <a:off x="5727408" y="4969960"/>
            <a:ext cx="839609" cy="450336"/>
          </a:xfrm>
          <a:custGeom>
            <a:avLst/>
            <a:gdLst/>
            <a:ahLst/>
            <a:cxnLst/>
            <a:rect r="r" b="b" t="t" l="l"/>
            <a:pathLst>
              <a:path h="450336" w="839609">
                <a:moveTo>
                  <a:pt x="839609" y="0"/>
                </a:moveTo>
                <a:lnTo>
                  <a:pt x="0" y="0"/>
                </a:lnTo>
                <a:lnTo>
                  <a:pt x="0" y="450336"/>
                </a:lnTo>
                <a:lnTo>
                  <a:pt x="839609" y="450336"/>
                </a:lnTo>
                <a:lnTo>
                  <a:pt x="83960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true" flipV="false" rot="0">
            <a:off x="4468700" y="4969960"/>
            <a:ext cx="839609" cy="450336"/>
          </a:xfrm>
          <a:custGeom>
            <a:avLst/>
            <a:gdLst/>
            <a:ahLst/>
            <a:cxnLst/>
            <a:rect r="r" b="b" t="t" l="l"/>
            <a:pathLst>
              <a:path h="450336" w="839609">
                <a:moveTo>
                  <a:pt x="839608" y="0"/>
                </a:moveTo>
                <a:lnTo>
                  <a:pt x="0" y="0"/>
                </a:lnTo>
                <a:lnTo>
                  <a:pt x="0" y="450336"/>
                </a:lnTo>
                <a:lnTo>
                  <a:pt x="839608" y="450336"/>
                </a:lnTo>
                <a:lnTo>
                  <a:pt x="83960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true" flipV="false" rot="-2444061">
            <a:off x="3286825" y="5195964"/>
            <a:ext cx="966176" cy="345408"/>
          </a:xfrm>
          <a:custGeom>
            <a:avLst/>
            <a:gdLst/>
            <a:ahLst/>
            <a:cxnLst/>
            <a:rect r="r" b="b" t="t" l="l"/>
            <a:pathLst>
              <a:path h="345408" w="966176">
                <a:moveTo>
                  <a:pt x="966176" y="0"/>
                </a:moveTo>
                <a:lnTo>
                  <a:pt x="0" y="0"/>
                </a:lnTo>
                <a:lnTo>
                  <a:pt x="0" y="345408"/>
                </a:lnTo>
                <a:lnTo>
                  <a:pt x="966176" y="345408"/>
                </a:lnTo>
                <a:lnTo>
                  <a:pt x="966176"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3" id="23"/>
          <p:cNvSpPr txBox="true"/>
          <p:nvPr/>
        </p:nvSpPr>
        <p:spPr>
          <a:xfrm rot="0">
            <a:off x="7981853" y="9601465"/>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05</a:t>
            </a:r>
          </a:p>
        </p:txBody>
      </p:sp>
      <p:sp>
        <p:nvSpPr>
          <p:cNvPr name="TextBox 24" id="24"/>
          <p:cNvSpPr txBox="true"/>
          <p:nvPr/>
        </p:nvSpPr>
        <p:spPr>
          <a:xfrm rot="0">
            <a:off x="1493094" y="214922"/>
            <a:ext cx="12977517" cy="742140"/>
          </a:xfrm>
          <a:prstGeom prst="rect">
            <a:avLst/>
          </a:prstGeom>
        </p:spPr>
        <p:txBody>
          <a:bodyPr anchor="t" rtlCol="false" tIns="0" lIns="0" bIns="0" rIns="0">
            <a:spAutoFit/>
          </a:bodyPr>
          <a:lstStyle/>
          <a:p>
            <a:pPr algn="l">
              <a:lnSpc>
                <a:spcPts val="5967"/>
              </a:lnSpc>
            </a:pPr>
            <a:r>
              <a:rPr lang="en-US" sz="4736">
                <a:solidFill>
                  <a:srgbClr val="FFFFFF"/>
                </a:solidFill>
                <a:latin typeface="HK Modular"/>
                <a:ea typeface="HK Modular"/>
                <a:cs typeface="HK Modular"/>
                <a:sym typeface="HK Modular"/>
              </a:rPr>
              <a:t>RESULTS (WORKING IMAGES)</a:t>
            </a:r>
          </a:p>
        </p:txBody>
      </p:sp>
      <p:sp>
        <p:nvSpPr>
          <p:cNvPr name="Freeform 25" id="25"/>
          <p:cNvSpPr/>
          <p:nvPr/>
        </p:nvSpPr>
        <p:spPr>
          <a:xfrm flipH="true" flipV="true" rot="-2206754">
            <a:off x="14743502" y="4820024"/>
            <a:ext cx="966176" cy="345408"/>
          </a:xfrm>
          <a:custGeom>
            <a:avLst/>
            <a:gdLst/>
            <a:ahLst/>
            <a:cxnLst/>
            <a:rect r="r" b="b" t="t" l="l"/>
            <a:pathLst>
              <a:path h="345408" w="966176">
                <a:moveTo>
                  <a:pt x="966177" y="345408"/>
                </a:moveTo>
                <a:lnTo>
                  <a:pt x="0" y="345408"/>
                </a:lnTo>
                <a:lnTo>
                  <a:pt x="0" y="0"/>
                </a:lnTo>
                <a:lnTo>
                  <a:pt x="966177" y="0"/>
                </a:lnTo>
                <a:lnTo>
                  <a:pt x="966177" y="345408"/>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6" id="26"/>
          <p:cNvSpPr/>
          <p:nvPr/>
        </p:nvSpPr>
        <p:spPr>
          <a:xfrm flipH="false" flipV="false" rot="0">
            <a:off x="16608783" y="7772971"/>
            <a:ext cx="839609" cy="450336"/>
          </a:xfrm>
          <a:custGeom>
            <a:avLst/>
            <a:gdLst/>
            <a:ahLst/>
            <a:cxnLst/>
            <a:rect r="r" b="b" t="t" l="l"/>
            <a:pathLst>
              <a:path h="450336" w="839609">
                <a:moveTo>
                  <a:pt x="0" y="0"/>
                </a:moveTo>
                <a:lnTo>
                  <a:pt x="839608" y="0"/>
                </a:lnTo>
                <a:lnTo>
                  <a:pt x="839608" y="450336"/>
                </a:lnTo>
                <a:lnTo>
                  <a:pt x="0" y="45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false" rot="0">
            <a:off x="17259300" y="6629971"/>
            <a:ext cx="839609" cy="450336"/>
          </a:xfrm>
          <a:custGeom>
            <a:avLst/>
            <a:gdLst/>
            <a:ahLst/>
            <a:cxnLst/>
            <a:rect r="r" b="b" t="t" l="l"/>
            <a:pathLst>
              <a:path h="450336" w="839609">
                <a:moveTo>
                  <a:pt x="0" y="0"/>
                </a:moveTo>
                <a:lnTo>
                  <a:pt x="839609" y="0"/>
                </a:lnTo>
                <a:lnTo>
                  <a:pt x="839609" y="450336"/>
                </a:lnTo>
                <a:lnTo>
                  <a:pt x="0" y="45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01777" y="143904"/>
            <a:ext cx="971013" cy="912752"/>
          </a:xfrm>
          <a:custGeom>
            <a:avLst/>
            <a:gdLst/>
            <a:ahLst/>
            <a:cxnLst/>
            <a:rect r="r" b="b" t="t" l="l"/>
            <a:pathLst>
              <a:path h="912752" w="971013">
                <a:moveTo>
                  <a:pt x="0" y="0"/>
                </a:moveTo>
                <a:lnTo>
                  <a:pt x="971014" y="0"/>
                </a:lnTo>
                <a:lnTo>
                  <a:pt x="971014" y="912752"/>
                </a:lnTo>
                <a:lnTo>
                  <a:pt x="0" y="9127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39496" y="341115"/>
            <a:ext cx="839609" cy="450336"/>
          </a:xfrm>
          <a:custGeom>
            <a:avLst/>
            <a:gdLst/>
            <a:ahLst/>
            <a:cxnLst/>
            <a:rect r="r" b="b" t="t" l="l"/>
            <a:pathLst>
              <a:path h="450336" w="839609">
                <a:moveTo>
                  <a:pt x="0" y="0"/>
                </a:moveTo>
                <a:lnTo>
                  <a:pt x="839608" y="0"/>
                </a:lnTo>
                <a:lnTo>
                  <a:pt x="839608" y="450336"/>
                </a:lnTo>
                <a:lnTo>
                  <a:pt x="0" y="45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539552" y="2166194"/>
            <a:ext cx="839609" cy="450336"/>
          </a:xfrm>
          <a:custGeom>
            <a:avLst/>
            <a:gdLst/>
            <a:ahLst/>
            <a:cxnLst/>
            <a:rect r="r" b="b" t="t" l="l"/>
            <a:pathLst>
              <a:path h="450336" w="839609">
                <a:moveTo>
                  <a:pt x="0" y="0"/>
                </a:moveTo>
                <a:lnTo>
                  <a:pt x="839608" y="0"/>
                </a:lnTo>
                <a:lnTo>
                  <a:pt x="839608" y="450336"/>
                </a:lnTo>
                <a:lnTo>
                  <a:pt x="0" y="45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01777" y="9656010"/>
            <a:ext cx="2728988" cy="487567"/>
          </a:xfrm>
          <a:custGeom>
            <a:avLst/>
            <a:gdLst/>
            <a:ahLst/>
            <a:cxnLst/>
            <a:rect r="r" b="b" t="t" l="l"/>
            <a:pathLst>
              <a:path h="487567" w="2728988">
                <a:moveTo>
                  <a:pt x="0" y="0"/>
                </a:moveTo>
                <a:lnTo>
                  <a:pt x="2728988" y="0"/>
                </a:lnTo>
                <a:lnTo>
                  <a:pt x="2728988" y="487567"/>
                </a:lnTo>
                <a:lnTo>
                  <a:pt x="0" y="4875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999887" y="341115"/>
            <a:ext cx="839609" cy="450336"/>
          </a:xfrm>
          <a:custGeom>
            <a:avLst/>
            <a:gdLst/>
            <a:ahLst/>
            <a:cxnLst/>
            <a:rect r="r" b="b" t="t" l="l"/>
            <a:pathLst>
              <a:path h="450336" w="839609">
                <a:moveTo>
                  <a:pt x="0" y="0"/>
                </a:moveTo>
                <a:lnTo>
                  <a:pt x="839609" y="0"/>
                </a:lnTo>
                <a:lnTo>
                  <a:pt x="839609" y="450336"/>
                </a:lnTo>
                <a:lnTo>
                  <a:pt x="0" y="45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699943" y="3190250"/>
            <a:ext cx="839609" cy="450336"/>
          </a:xfrm>
          <a:custGeom>
            <a:avLst/>
            <a:gdLst/>
            <a:ahLst/>
            <a:cxnLst/>
            <a:rect r="r" b="b" t="t" l="l"/>
            <a:pathLst>
              <a:path h="450336" w="839609">
                <a:moveTo>
                  <a:pt x="0" y="0"/>
                </a:moveTo>
                <a:lnTo>
                  <a:pt x="839609" y="0"/>
                </a:lnTo>
                <a:lnTo>
                  <a:pt x="839609" y="450336"/>
                </a:lnTo>
                <a:lnTo>
                  <a:pt x="0" y="45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699943" y="7772971"/>
            <a:ext cx="839609" cy="450336"/>
          </a:xfrm>
          <a:custGeom>
            <a:avLst/>
            <a:gdLst/>
            <a:ahLst/>
            <a:cxnLst/>
            <a:rect r="r" b="b" t="t" l="l"/>
            <a:pathLst>
              <a:path h="450336" w="839609">
                <a:moveTo>
                  <a:pt x="0" y="0"/>
                </a:moveTo>
                <a:lnTo>
                  <a:pt x="839609" y="0"/>
                </a:lnTo>
                <a:lnTo>
                  <a:pt x="839609" y="450336"/>
                </a:lnTo>
                <a:lnTo>
                  <a:pt x="0" y="45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8724196" y="6629971"/>
            <a:ext cx="839609" cy="450336"/>
          </a:xfrm>
          <a:custGeom>
            <a:avLst/>
            <a:gdLst/>
            <a:ahLst/>
            <a:cxnLst/>
            <a:rect r="r" b="b" t="t" l="l"/>
            <a:pathLst>
              <a:path h="450336" w="839609">
                <a:moveTo>
                  <a:pt x="0" y="0"/>
                </a:moveTo>
                <a:lnTo>
                  <a:pt x="839608" y="0"/>
                </a:lnTo>
                <a:lnTo>
                  <a:pt x="839608" y="450336"/>
                </a:lnTo>
                <a:lnTo>
                  <a:pt x="0" y="45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13360221" y="4918332"/>
            <a:ext cx="839609" cy="450336"/>
          </a:xfrm>
          <a:custGeom>
            <a:avLst/>
            <a:gdLst/>
            <a:ahLst/>
            <a:cxnLst/>
            <a:rect r="r" b="b" t="t" l="l"/>
            <a:pathLst>
              <a:path h="450336" w="839609">
                <a:moveTo>
                  <a:pt x="839609" y="0"/>
                </a:moveTo>
                <a:lnTo>
                  <a:pt x="0" y="0"/>
                </a:lnTo>
                <a:lnTo>
                  <a:pt x="0" y="450336"/>
                </a:lnTo>
                <a:lnTo>
                  <a:pt x="839609" y="450336"/>
                </a:lnTo>
                <a:lnTo>
                  <a:pt x="83960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12105388" y="4918332"/>
            <a:ext cx="839609" cy="450336"/>
          </a:xfrm>
          <a:custGeom>
            <a:avLst/>
            <a:gdLst/>
            <a:ahLst/>
            <a:cxnLst/>
            <a:rect r="r" b="b" t="t" l="l"/>
            <a:pathLst>
              <a:path h="450336" w="839609">
                <a:moveTo>
                  <a:pt x="839608" y="0"/>
                </a:moveTo>
                <a:lnTo>
                  <a:pt x="0" y="0"/>
                </a:lnTo>
                <a:lnTo>
                  <a:pt x="0" y="450336"/>
                </a:lnTo>
                <a:lnTo>
                  <a:pt x="839608" y="450336"/>
                </a:lnTo>
                <a:lnTo>
                  <a:pt x="83960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true" flipV="false" rot="0">
            <a:off x="10850554" y="4918332"/>
            <a:ext cx="839609" cy="450336"/>
          </a:xfrm>
          <a:custGeom>
            <a:avLst/>
            <a:gdLst/>
            <a:ahLst/>
            <a:cxnLst/>
            <a:rect r="r" b="b" t="t" l="l"/>
            <a:pathLst>
              <a:path h="450336" w="839609">
                <a:moveTo>
                  <a:pt x="839609" y="0"/>
                </a:moveTo>
                <a:lnTo>
                  <a:pt x="0" y="0"/>
                </a:lnTo>
                <a:lnTo>
                  <a:pt x="0" y="450336"/>
                </a:lnTo>
                <a:lnTo>
                  <a:pt x="839609" y="450336"/>
                </a:lnTo>
                <a:lnTo>
                  <a:pt x="83960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true" flipV="false" rot="0">
            <a:off x="9591845" y="4969960"/>
            <a:ext cx="839609" cy="450336"/>
          </a:xfrm>
          <a:custGeom>
            <a:avLst/>
            <a:gdLst/>
            <a:ahLst/>
            <a:cxnLst/>
            <a:rect r="r" b="b" t="t" l="l"/>
            <a:pathLst>
              <a:path h="450336" w="839609">
                <a:moveTo>
                  <a:pt x="839609" y="0"/>
                </a:moveTo>
                <a:lnTo>
                  <a:pt x="0" y="0"/>
                </a:lnTo>
                <a:lnTo>
                  <a:pt x="0" y="450336"/>
                </a:lnTo>
                <a:lnTo>
                  <a:pt x="839609" y="450336"/>
                </a:lnTo>
                <a:lnTo>
                  <a:pt x="83960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true" flipV="false" rot="0">
            <a:off x="8333137" y="4969960"/>
            <a:ext cx="839609" cy="450336"/>
          </a:xfrm>
          <a:custGeom>
            <a:avLst/>
            <a:gdLst/>
            <a:ahLst/>
            <a:cxnLst/>
            <a:rect r="r" b="b" t="t" l="l"/>
            <a:pathLst>
              <a:path h="450336" w="839609">
                <a:moveTo>
                  <a:pt x="839608" y="0"/>
                </a:moveTo>
                <a:lnTo>
                  <a:pt x="0" y="0"/>
                </a:lnTo>
                <a:lnTo>
                  <a:pt x="0" y="450336"/>
                </a:lnTo>
                <a:lnTo>
                  <a:pt x="839608" y="450336"/>
                </a:lnTo>
                <a:lnTo>
                  <a:pt x="83960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true" flipV="false" rot="0">
            <a:off x="7074428" y="4969960"/>
            <a:ext cx="839609" cy="450336"/>
          </a:xfrm>
          <a:custGeom>
            <a:avLst/>
            <a:gdLst/>
            <a:ahLst/>
            <a:cxnLst/>
            <a:rect r="r" b="b" t="t" l="l"/>
            <a:pathLst>
              <a:path h="450336" w="839609">
                <a:moveTo>
                  <a:pt x="839609" y="0"/>
                </a:moveTo>
                <a:lnTo>
                  <a:pt x="0" y="0"/>
                </a:lnTo>
                <a:lnTo>
                  <a:pt x="0" y="450336"/>
                </a:lnTo>
                <a:lnTo>
                  <a:pt x="839609" y="450336"/>
                </a:lnTo>
                <a:lnTo>
                  <a:pt x="83960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true" flipV="false" rot="0">
            <a:off x="5727408" y="4969960"/>
            <a:ext cx="839609" cy="450336"/>
          </a:xfrm>
          <a:custGeom>
            <a:avLst/>
            <a:gdLst/>
            <a:ahLst/>
            <a:cxnLst/>
            <a:rect r="r" b="b" t="t" l="l"/>
            <a:pathLst>
              <a:path h="450336" w="839609">
                <a:moveTo>
                  <a:pt x="839609" y="0"/>
                </a:moveTo>
                <a:lnTo>
                  <a:pt x="0" y="0"/>
                </a:lnTo>
                <a:lnTo>
                  <a:pt x="0" y="450336"/>
                </a:lnTo>
                <a:lnTo>
                  <a:pt x="839609" y="450336"/>
                </a:lnTo>
                <a:lnTo>
                  <a:pt x="83960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true" flipV="false" rot="0">
            <a:off x="4468700" y="4969960"/>
            <a:ext cx="839609" cy="450336"/>
          </a:xfrm>
          <a:custGeom>
            <a:avLst/>
            <a:gdLst/>
            <a:ahLst/>
            <a:cxnLst/>
            <a:rect r="r" b="b" t="t" l="l"/>
            <a:pathLst>
              <a:path h="450336" w="839609">
                <a:moveTo>
                  <a:pt x="839608" y="0"/>
                </a:moveTo>
                <a:lnTo>
                  <a:pt x="0" y="0"/>
                </a:lnTo>
                <a:lnTo>
                  <a:pt x="0" y="450336"/>
                </a:lnTo>
                <a:lnTo>
                  <a:pt x="839608" y="450336"/>
                </a:lnTo>
                <a:lnTo>
                  <a:pt x="83960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true" flipV="false" rot="0">
            <a:off x="3209991" y="4969960"/>
            <a:ext cx="839609" cy="450336"/>
          </a:xfrm>
          <a:custGeom>
            <a:avLst/>
            <a:gdLst/>
            <a:ahLst/>
            <a:cxnLst/>
            <a:rect r="r" b="b" t="t" l="l"/>
            <a:pathLst>
              <a:path h="450336" w="839609">
                <a:moveTo>
                  <a:pt x="839609" y="0"/>
                </a:moveTo>
                <a:lnTo>
                  <a:pt x="0" y="0"/>
                </a:lnTo>
                <a:lnTo>
                  <a:pt x="0" y="450336"/>
                </a:lnTo>
                <a:lnTo>
                  <a:pt x="839609" y="450336"/>
                </a:lnTo>
                <a:lnTo>
                  <a:pt x="83960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true" flipV="false" rot="-2444061">
            <a:off x="1829047" y="5243362"/>
            <a:ext cx="966176" cy="345408"/>
          </a:xfrm>
          <a:custGeom>
            <a:avLst/>
            <a:gdLst/>
            <a:ahLst/>
            <a:cxnLst/>
            <a:rect r="r" b="b" t="t" l="l"/>
            <a:pathLst>
              <a:path h="345408" w="966176">
                <a:moveTo>
                  <a:pt x="966177" y="0"/>
                </a:moveTo>
                <a:lnTo>
                  <a:pt x="0" y="0"/>
                </a:lnTo>
                <a:lnTo>
                  <a:pt x="0" y="345408"/>
                </a:lnTo>
                <a:lnTo>
                  <a:pt x="966177" y="345408"/>
                </a:lnTo>
                <a:lnTo>
                  <a:pt x="96617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true" flipV="true" rot="-2206754">
            <a:off x="14743502" y="4820024"/>
            <a:ext cx="966176" cy="345408"/>
          </a:xfrm>
          <a:custGeom>
            <a:avLst/>
            <a:gdLst/>
            <a:ahLst/>
            <a:cxnLst/>
            <a:rect r="r" b="b" t="t" l="l"/>
            <a:pathLst>
              <a:path h="345408" w="966176">
                <a:moveTo>
                  <a:pt x="966177" y="345408"/>
                </a:moveTo>
                <a:lnTo>
                  <a:pt x="0" y="345408"/>
                </a:lnTo>
                <a:lnTo>
                  <a:pt x="0" y="0"/>
                </a:lnTo>
                <a:lnTo>
                  <a:pt x="966177" y="0"/>
                </a:lnTo>
                <a:lnTo>
                  <a:pt x="966177" y="345408"/>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1172791" y="1207370"/>
            <a:ext cx="5917748" cy="3328733"/>
          </a:xfrm>
          <a:custGeom>
            <a:avLst/>
            <a:gdLst/>
            <a:ahLst/>
            <a:cxnLst/>
            <a:rect r="r" b="b" t="t" l="l"/>
            <a:pathLst>
              <a:path h="3328733" w="5917748">
                <a:moveTo>
                  <a:pt x="0" y="0"/>
                </a:moveTo>
                <a:lnTo>
                  <a:pt x="5917747" y="0"/>
                </a:lnTo>
                <a:lnTo>
                  <a:pt x="5917747" y="3328734"/>
                </a:lnTo>
                <a:lnTo>
                  <a:pt x="0" y="3328734"/>
                </a:lnTo>
                <a:lnTo>
                  <a:pt x="0" y="0"/>
                </a:lnTo>
                <a:close/>
              </a:path>
            </a:pathLst>
          </a:custGeom>
          <a:blipFill>
            <a:blip r:embed="rId10"/>
            <a:stretch>
              <a:fillRect l="0" t="0" r="0" b="0"/>
            </a:stretch>
          </a:blipFill>
        </p:spPr>
      </p:sp>
      <p:sp>
        <p:nvSpPr>
          <p:cNvPr name="Freeform 22" id="22"/>
          <p:cNvSpPr/>
          <p:nvPr/>
        </p:nvSpPr>
        <p:spPr>
          <a:xfrm flipH="false" flipV="false" rot="-5400000">
            <a:off x="11623254" y="-138792"/>
            <a:ext cx="3386846" cy="6021059"/>
          </a:xfrm>
          <a:custGeom>
            <a:avLst/>
            <a:gdLst/>
            <a:ahLst/>
            <a:cxnLst/>
            <a:rect r="r" b="b" t="t" l="l"/>
            <a:pathLst>
              <a:path h="6021059" w="3386846">
                <a:moveTo>
                  <a:pt x="0" y="0"/>
                </a:moveTo>
                <a:lnTo>
                  <a:pt x="3386845" y="0"/>
                </a:lnTo>
                <a:lnTo>
                  <a:pt x="3386845" y="6021058"/>
                </a:lnTo>
                <a:lnTo>
                  <a:pt x="0" y="6021058"/>
                </a:lnTo>
                <a:lnTo>
                  <a:pt x="0" y="0"/>
                </a:lnTo>
                <a:close/>
              </a:path>
            </a:pathLst>
          </a:custGeom>
          <a:blipFill>
            <a:blip r:embed="rId11"/>
            <a:stretch>
              <a:fillRect l="0" t="0" r="0" b="0"/>
            </a:stretch>
          </a:blipFill>
        </p:spPr>
      </p:sp>
      <p:sp>
        <p:nvSpPr>
          <p:cNvPr name="Freeform 23" id="23"/>
          <p:cNvSpPr/>
          <p:nvPr/>
        </p:nvSpPr>
        <p:spPr>
          <a:xfrm flipH="false" flipV="false" rot="-5400000">
            <a:off x="2463774" y="4687420"/>
            <a:ext cx="3319671" cy="5901638"/>
          </a:xfrm>
          <a:custGeom>
            <a:avLst/>
            <a:gdLst/>
            <a:ahLst/>
            <a:cxnLst/>
            <a:rect r="r" b="b" t="t" l="l"/>
            <a:pathLst>
              <a:path h="5901638" w="3319671">
                <a:moveTo>
                  <a:pt x="0" y="0"/>
                </a:moveTo>
                <a:lnTo>
                  <a:pt x="3319671" y="0"/>
                </a:lnTo>
                <a:lnTo>
                  <a:pt x="3319671" y="5901638"/>
                </a:lnTo>
                <a:lnTo>
                  <a:pt x="0" y="5901638"/>
                </a:lnTo>
                <a:lnTo>
                  <a:pt x="0" y="0"/>
                </a:lnTo>
                <a:close/>
              </a:path>
            </a:pathLst>
          </a:custGeom>
          <a:blipFill>
            <a:blip r:embed="rId12"/>
            <a:stretch>
              <a:fillRect l="0" t="0" r="0" b="0"/>
            </a:stretch>
          </a:blipFill>
        </p:spPr>
      </p:sp>
      <p:sp>
        <p:nvSpPr>
          <p:cNvPr name="Freeform 24" id="24"/>
          <p:cNvSpPr/>
          <p:nvPr/>
        </p:nvSpPr>
        <p:spPr>
          <a:xfrm flipH="false" flipV="false" rot="-5400000">
            <a:off x="11741381" y="4619764"/>
            <a:ext cx="3368383" cy="5988237"/>
          </a:xfrm>
          <a:custGeom>
            <a:avLst/>
            <a:gdLst/>
            <a:ahLst/>
            <a:cxnLst/>
            <a:rect r="r" b="b" t="t" l="l"/>
            <a:pathLst>
              <a:path h="5988237" w="3368383">
                <a:moveTo>
                  <a:pt x="0" y="0"/>
                </a:moveTo>
                <a:lnTo>
                  <a:pt x="3368383" y="0"/>
                </a:lnTo>
                <a:lnTo>
                  <a:pt x="3368383" y="5988238"/>
                </a:lnTo>
                <a:lnTo>
                  <a:pt x="0" y="5988238"/>
                </a:lnTo>
                <a:lnTo>
                  <a:pt x="0" y="0"/>
                </a:lnTo>
                <a:close/>
              </a:path>
            </a:pathLst>
          </a:custGeom>
          <a:blipFill>
            <a:blip r:embed="rId13"/>
            <a:stretch>
              <a:fillRect l="0" t="0" r="0" b="0"/>
            </a:stretch>
          </a:blipFill>
        </p:spPr>
      </p:sp>
      <p:sp>
        <p:nvSpPr>
          <p:cNvPr name="TextBox 25" id="25"/>
          <p:cNvSpPr txBox="true"/>
          <p:nvPr/>
        </p:nvSpPr>
        <p:spPr>
          <a:xfrm rot="0">
            <a:off x="7981853" y="9601465"/>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05</a:t>
            </a:r>
          </a:p>
        </p:txBody>
      </p:sp>
      <p:sp>
        <p:nvSpPr>
          <p:cNvPr name="TextBox 26" id="26"/>
          <p:cNvSpPr txBox="true"/>
          <p:nvPr/>
        </p:nvSpPr>
        <p:spPr>
          <a:xfrm rot="0">
            <a:off x="1493094" y="214922"/>
            <a:ext cx="12977517" cy="742140"/>
          </a:xfrm>
          <a:prstGeom prst="rect">
            <a:avLst/>
          </a:prstGeom>
        </p:spPr>
        <p:txBody>
          <a:bodyPr anchor="t" rtlCol="false" tIns="0" lIns="0" bIns="0" rIns="0">
            <a:spAutoFit/>
          </a:bodyPr>
          <a:lstStyle/>
          <a:p>
            <a:pPr algn="l">
              <a:lnSpc>
                <a:spcPts val="5967"/>
              </a:lnSpc>
            </a:pPr>
            <a:r>
              <a:rPr lang="en-US" sz="4736">
                <a:solidFill>
                  <a:srgbClr val="FFFFFF"/>
                </a:solidFill>
                <a:latin typeface="HK Modular"/>
                <a:ea typeface="HK Modular"/>
                <a:cs typeface="HK Modular"/>
                <a:sym typeface="HK Modular"/>
              </a:rPr>
              <a:t>RESULTS (WORKING IMAGES)</a:t>
            </a:r>
          </a:p>
        </p:txBody>
      </p:sp>
      <p:sp>
        <p:nvSpPr>
          <p:cNvPr name="Freeform 27" id="27"/>
          <p:cNvSpPr/>
          <p:nvPr/>
        </p:nvSpPr>
        <p:spPr>
          <a:xfrm flipH="false" flipV="false" rot="0">
            <a:off x="16585510" y="7772971"/>
            <a:ext cx="839609" cy="450336"/>
          </a:xfrm>
          <a:custGeom>
            <a:avLst/>
            <a:gdLst/>
            <a:ahLst/>
            <a:cxnLst/>
            <a:rect r="r" b="b" t="t" l="l"/>
            <a:pathLst>
              <a:path h="450336" w="839609">
                <a:moveTo>
                  <a:pt x="0" y="0"/>
                </a:moveTo>
                <a:lnTo>
                  <a:pt x="839609" y="0"/>
                </a:lnTo>
                <a:lnTo>
                  <a:pt x="839609" y="450336"/>
                </a:lnTo>
                <a:lnTo>
                  <a:pt x="0" y="45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false" flipV="false" rot="0">
            <a:off x="17166978" y="6629971"/>
            <a:ext cx="839609" cy="450336"/>
          </a:xfrm>
          <a:custGeom>
            <a:avLst/>
            <a:gdLst/>
            <a:ahLst/>
            <a:cxnLst/>
            <a:rect r="r" b="b" t="t" l="l"/>
            <a:pathLst>
              <a:path h="450336" w="839609">
                <a:moveTo>
                  <a:pt x="0" y="0"/>
                </a:moveTo>
                <a:lnTo>
                  <a:pt x="839609" y="0"/>
                </a:lnTo>
                <a:lnTo>
                  <a:pt x="839609" y="450336"/>
                </a:lnTo>
                <a:lnTo>
                  <a:pt x="0" y="45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01777" y="143904"/>
            <a:ext cx="971013" cy="912752"/>
          </a:xfrm>
          <a:custGeom>
            <a:avLst/>
            <a:gdLst/>
            <a:ahLst/>
            <a:cxnLst/>
            <a:rect r="r" b="b" t="t" l="l"/>
            <a:pathLst>
              <a:path h="912752" w="971013">
                <a:moveTo>
                  <a:pt x="0" y="0"/>
                </a:moveTo>
                <a:lnTo>
                  <a:pt x="971014" y="0"/>
                </a:lnTo>
                <a:lnTo>
                  <a:pt x="971014" y="912752"/>
                </a:lnTo>
                <a:lnTo>
                  <a:pt x="0" y="9127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39496" y="341115"/>
            <a:ext cx="839609" cy="450336"/>
          </a:xfrm>
          <a:custGeom>
            <a:avLst/>
            <a:gdLst/>
            <a:ahLst/>
            <a:cxnLst/>
            <a:rect r="r" b="b" t="t" l="l"/>
            <a:pathLst>
              <a:path h="450336" w="839609">
                <a:moveTo>
                  <a:pt x="0" y="0"/>
                </a:moveTo>
                <a:lnTo>
                  <a:pt x="839608" y="0"/>
                </a:lnTo>
                <a:lnTo>
                  <a:pt x="839608" y="450336"/>
                </a:lnTo>
                <a:lnTo>
                  <a:pt x="0" y="45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11577" y="9258300"/>
            <a:ext cx="2728988" cy="487567"/>
          </a:xfrm>
          <a:custGeom>
            <a:avLst/>
            <a:gdLst/>
            <a:ahLst/>
            <a:cxnLst/>
            <a:rect r="r" b="b" t="t" l="l"/>
            <a:pathLst>
              <a:path h="487567" w="2728988">
                <a:moveTo>
                  <a:pt x="0" y="0"/>
                </a:moveTo>
                <a:lnTo>
                  <a:pt x="2728988" y="0"/>
                </a:lnTo>
                <a:lnTo>
                  <a:pt x="2728988" y="487567"/>
                </a:lnTo>
                <a:lnTo>
                  <a:pt x="0" y="4875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999887" y="341115"/>
            <a:ext cx="839609" cy="450336"/>
          </a:xfrm>
          <a:custGeom>
            <a:avLst/>
            <a:gdLst/>
            <a:ahLst/>
            <a:cxnLst/>
            <a:rect r="r" b="b" t="t" l="l"/>
            <a:pathLst>
              <a:path h="450336" w="839609">
                <a:moveTo>
                  <a:pt x="0" y="0"/>
                </a:moveTo>
                <a:lnTo>
                  <a:pt x="839609" y="0"/>
                </a:lnTo>
                <a:lnTo>
                  <a:pt x="839609" y="450336"/>
                </a:lnTo>
                <a:lnTo>
                  <a:pt x="0" y="45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074479" y="1132254"/>
            <a:ext cx="10953471" cy="8284496"/>
          </a:xfrm>
          <a:custGeom>
            <a:avLst/>
            <a:gdLst/>
            <a:ahLst/>
            <a:cxnLst/>
            <a:rect r="r" b="b" t="t" l="l"/>
            <a:pathLst>
              <a:path h="8284496" w="10953471">
                <a:moveTo>
                  <a:pt x="0" y="0"/>
                </a:moveTo>
                <a:lnTo>
                  <a:pt x="10953471" y="0"/>
                </a:lnTo>
                <a:lnTo>
                  <a:pt x="10953471" y="8284495"/>
                </a:lnTo>
                <a:lnTo>
                  <a:pt x="0" y="8284495"/>
                </a:lnTo>
                <a:lnTo>
                  <a:pt x="0" y="0"/>
                </a:lnTo>
                <a:close/>
              </a:path>
            </a:pathLst>
          </a:custGeom>
          <a:blipFill>
            <a:blip r:embed="rId8"/>
            <a:stretch>
              <a:fillRect l="0" t="0" r="-844" b="0"/>
            </a:stretch>
          </a:blipFill>
        </p:spPr>
      </p:sp>
      <p:sp>
        <p:nvSpPr>
          <p:cNvPr name="TextBox 7" id="7"/>
          <p:cNvSpPr txBox="true"/>
          <p:nvPr/>
        </p:nvSpPr>
        <p:spPr>
          <a:xfrm rot="0">
            <a:off x="7981853" y="9601465"/>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05</a:t>
            </a:r>
          </a:p>
        </p:txBody>
      </p:sp>
      <p:sp>
        <p:nvSpPr>
          <p:cNvPr name="TextBox 8" id="8"/>
          <p:cNvSpPr txBox="true"/>
          <p:nvPr/>
        </p:nvSpPr>
        <p:spPr>
          <a:xfrm rot="0">
            <a:off x="1493094" y="214922"/>
            <a:ext cx="12977517" cy="742140"/>
          </a:xfrm>
          <a:prstGeom prst="rect">
            <a:avLst/>
          </a:prstGeom>
        </p:spPr>
        <p:txBody>
          <a:bodyPr anchor="t" rtlCol="false" tIns="0" lIns="0" bIns="0" rIns="0">
            <a:spAutoFit/>
          </a:bodyPr>
          <a:lstStyle/>
          <a:p>
            <a:pPr algn="l">
              <a:lnSpc>
                <a:spcPts val="5967"/>
              </a:lnSpc>
            </a:pPr>
            <a:r>
              <a:rPr lang="en-US" sz="4736">
                <a:solidFill>
                  <a:srgbClr val="FFFFFF"/>
                </a:solidFill>
                <a:latin typeface="HK Modular"/>
                <a:ea typeface="HK Modular"/>
                <a:cs typeface="HK Modular"/>
                <a:sym typeface="HK Modular"/>
              </a:rPr>
              <a:t>RESULTS (WORKING IMAGES)</a:t>
            </a:r>
          </a:p>
        </p:txBody>
      </p:sp>
      <p:sp>
        <p:nvSpPr>
          <p:cNvPr name="Freeform 9" id="9"/>
          <p:cNvSpPr/>
          <p:nvPr/>
        </p:nvSpPr>
        <p:spPr>
          <a:xfrm flipH="false" flipV="false" rot="0">
            <a:off x="1172791" y="3332946"/>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197043" y="2189946"/>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276704" y="6867123"/>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2300956" y="5724123"/>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420697" y="922617"/>
            <a:ext cx="728027" cy="684345"/>
          </a:xfrm>
          <a:custGeom>
            <a:avLst/>
            <a:gdLst/>
            <a:ahLst/>
            <a:cxnLst/>
            <a:rect r="r" b="b" t="t" l="l"/>
            <a:pathLst>
              <a:path h="684345" w="728027">
                <a:moveTo>
                  <a:pt x="0" y="0"/>
                </a:moveTo>
                <a:lnTo>
                  <a:pt x="728027" y="0"/>
                </a:lnTo>
                <a:lnTo>
                  <a:pt x="728027" y="684345"/>
                </a:lnTo>
                <a:lnTo>
                  <a:pt x="0" y="6843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39496" y="472282"/>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999887" y="472282"/>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38510" y="9258300"/>
            <a:ext cx="2728988" cy="487567"/>
          </a:xfrm>
          <a:custGeom>
            <a:avLst/>
            <a:gdLst/>
            <a:ahLst/>
            <a:cxnLst/>
            <a:rect r="r" b="b" t="t" l="l"/>
            <a:pathLst>
              <a:path h="487567" w="2728988">
                <a:moveTo>
                  <a:pt x="0" y="0"/>
                </a:moveTo>
                <a:lnTo>
                  <a:pt x="2728988" y="0"/>
                </a:lnTo>
                <a:lnTo>
                  <a:pt x="2728988" y="487567"/>
                </a:lnTo>
                <a:lnTo>
                  <a:pt x="0" y="4875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7501920" y="9277350"/>
            <a:ext cx="3708113" cy="614294"/>
          </a:xfrm>
          <a:prstGeom prst="rect">
            <a:avLst/>
          </a:prstGeom>
        </p:spPr>
        <p:txBody>
          <a:bodyPr anchor="t" rtlCol="false" tIns="0" lIns="0" bIns="0" rIns="0">
            <a:spAutoFit/>
          </a:bodyPr>
          <a:lstStyle/>
          <a:p>
            <a:pPr algn="ctr">
              <a:lnSpc>
                <a:spcPts val="2430"/>
              </a:lnSpc>
              <a:spcBef>
                <a:spcPct val="0"/>
              </a:spcBef>
            </a:pPr>
            <a:r>
              <a:rPr lang="en-US" sz="2250">
                <a:solidFill>
                  <a:srgbClr val="FFFFFF"/>
                </a:solidFill>
                <a:latin typeface="Gruppo"/>
                <a:ea typeface="Gruppo"/>
                <a:cs typeface="Gruppo"/>
                <a:sym typeface="Gruppo"/>
              </a:rPr>
              <a:t>SKNCOE SE (E&amp;TC) 2024-25</a:t>
            </a:r>
          </a:p>
          <a:p>
            <a:pPr algn="ctr">
              <a:lnSpc>
                <a:spcPts val="2430"/>
              </a:lnSpc>
              <a:spcBef>
                <a:spcPct val="0"/>
              </a:spcBef>
            </a:pPr>
          </a:p>
        </p:txBody>
      </p:sp>
      <p:sp>
        <p:nvSpPr>
          <p:cNvPr name="TextBox 7" id="7"/>
          <p:cNvSpPr txBox="true"/>
          <p:nvPr/>
        </p:nvSpPr>
        <p:spPr>
          <a:xfrm rot="0">
            <a:off x="4136168" y="814107"/>
            <a:ext cx="11028326" cy="863267"/>
          </a:xfrm>
          <a:prstGeom prst="rect">
            <a:avLst/>
          </a:prstGeom>
        </p:spPr>
        <p:txBody>
          <a:bodyPr anchor="t" rtlCol="false" tIns="0" lIns="0" bIns="0" rIns="0">
            <a:spAutoFit/>
          </a:bodyPr>
          <a:lstStyle/>
          <a:p>
            <a:pPr algn="ctr">
              <a:lnSpc>
                <a:spcPts val="6880"/>
              </a:lnSpc>
            </a:pPr>
            <a:r>
              <a:rPr lang="en-US" sz="5460">
                <a:solidFill>
                  <a:srgbClr val="FFFFFF"/>
                </a:solidFill>
                <a:latin typeface="HK Modular"/>
                <a:ea typeface="HK Modular"/>
                <a:cs typeface="HK Modular"/>
                <a:sym typeface="HK Modular"/>
              </a:rPr>
              <a:t>CONCLUSION</a:t>
            </a:r>
          </a:p>
        </p:txBody>
      </p:sp>
      <p:sp>
        <p:nvSpPr>
          <p:cNvPr name="TextBox 8" id="8"/>
          <p:cNvSpPr txBox="true"/>
          <p:nvPr/>
        </p:nvSpPr>
        <p:spPr>
          <a:xfrm rot="0">
            <a:off x="456767" y="2168128"/>
            <a:ext cx="17374465" cy="7333956"/>
          </a:xfrm>
          <a:prstGeom prst="rect">
            <a:avLst/>
          </a:prstGeom>
        </p:spPr>
        <p:txBody>
          <a:bodyPr anchor="t" rtlCol="false" tIns="0" lIns="0" bIns="0" rIns="0">
            <a:spAutoFit/>
          </a:bodyPr>
          <a:lstStyle/>
          <a:p>
            <a:pPr algn="ctr">
              <a:lnSpc>
                <a:spcPts val="2924"/>
              </a:lnSpc>
            </a:pPr>
          </a:p>
          <a:p>
            <a:pPr algn="ctr">
              <a:lnSpc>
                <a:spcPts val="2924"/>
              </a:lnSpc>
            </a:pPr>
            <a:r>
              <a:rPr lang="en-US" sz="2708">
                <a:solidFill>
                  <a:srgbClr val="FFFFFF"/>
                </a:solidFill>
                <a:latin typeface="Raleway"/>
                <a:ea typeface="Raleway"/>
                <a:cs typeface="Raleway"/>
                <a:sym typeface="Raleway"/>
              </a:rPr>
              <a:t>➤ Ensures secure, transparent, and tamper-proof voting</a:t>
            </a:r>
          </a:p>
          <a:p>
            <a:pPr algn="ctr">
              <a:lnSpc>
                <a:spcPts val="2924"/>
              </a:lnSpc>
            </a:pPr>
          </a:p>
          <a:p>
            <a:pPr algn="ctr">
              <a:lnSpc>
                <a:spcPts val="2924"/>
              </a:lnSpc>
            </a:pPr>
            <a:r>
              <a:rPr lang="en-US" sz="2708">
                <a:solidFill>
                  <a:srgbClr val="FFFFFF"/>
                </a:solidFill>
                <a:latin typeface="Raleway"/>
                <a:ea typeface="Raleway"/>
                <a:cs typeface="Raleway"/>
                <a:sym typeface="Raleway"/>
              </a:rPr>
              <a:t> ➤ Uses RFID cards to allow only registered voters</a:t>
            </a:r>
          </a:p>
          <a:p>
            <a:pPr algn="ctr">
              <a:lnSpc>
                <a:spcPts val="2924"/>
              </a:lnSpc>
            </a:pPr>
          </a:p>
          <a:p>
            <a:pPr algn="ctr">
              <a:lnSpc>
                <a:spcPts val="2924"/>
              </a:lnSpc>
            </a:pPr>
            <a:r>
              <a:rPr lang="en-US" sz="2708">
                <a:solidFill>
                  <a:srgbClr val="FFFFFF"/>
                </a:solidFill>
                <a:latin typeface="Raleway"/>
                <a:ea typeface="Raleway"/>
                <a:cs typeface="Raleway"/>
                <a:sym typeface="Raleway"/>
              </a:rPr>
              <a:t> ➤ Prevents duplicate votes with one-person-one-vote logic</a:t>
            </a:r>
          </a:p>
          <a:p>
            <a:pPr algn="ctr">
              <a:lnSpc>
                <a:spcPts val="2924"/>
              </a:lnSpc>
            </a:pPr>
          </a:p>
          <a:p>
            <a:pPr algn="ctr">
              <a:lnSpc>
                <a:spcPts val="2924"/>
              </a:lnSpc>
            </a:pPr>
            <a:r>
              <a:rPr lang="en-US" sz="2708">
                <a:solidFill>
                  <a:srgbClr val="FFFFFF"/>
                </a:solidFill>
                <a:latin typeface="Raleway"/>
                <a:ea typeface="Raleway"/>
                <a:cs typeface="Raleway"/>
                <a:sym typeface="Raleway"/>
              </a:rPr>
              <a:t> ➤ Logs votes in real-time to Google Sheets for transparency</a:t>
            </a:r>
          </a:p>
          <a:p>
            <a:pPr algn="ctr">
              <a:lnSpc>
                <a:spcPts val="2924"/>
              </a:lnSpc>
            </a:pPr>
          </a:p>
          <a:p>
            <a:pPr algn="ctr">
              <a:lnSpc>
                <a:spcPts val="2924"/>
              </a:lnSpc>
            </a:pPr>
            <a:r>
              <a:rPr lang="en-US" sz="2708">
                <a:solidFill>
                  <a:srgbClr val="FFFFFF"/>
                </a:solidFill>
                <a:latin typeface="Raleway"/>
                <a:ea typeface="Raleway"/>
                <a:cs typeface="Raleway"/>
                <a:sym typeface="Raleway"/>
              </a:rPr>
              <a:t> ➤ Master card shows total votes and winner on LCD and sheet</a:t>
            </a:r>
          </a:p>
          <a:p>
            <a:pPr algn="ctr">
              <a:lnSpc>
                <a:spcPts val="2924"/>
              </a:lnSpc>
            </a:pPr>
          </a:p>
          <a:p>
            <a:pPr algn="ctr">
              <a:lnSpc>
                <a:spcPts val="2924"/>
              </a:lnSpc>
            </a:pPr>
            <a:r>
              <a:rPr lang="en-US" sz="2708">
                <a:solidFill>
                  <a:srgbClr val="FFFFFF"/>
                </a:solidFill>
                <a:latin typeface="Raleway"/>
                <a:ea typeface="Raleway"/>
                <a:cs typeface="Raleway"/>
                <a:sym typeface="Raleway"/>
              </a:rPr>
              <a:t> ➤ Handles tie cases, no votes, and invalid cards smartly</a:t>
            </a:r>
          </a:p>
          <a:p>
            <a:pPr algn="ctr">
              <a:lnSpc>
                <a:spcPts val="2924"/>
              </a:lnSpc>
            </a:pPr>
          </a:p>
          <a:p>
            <a:pPr algn="ctr">
              <a:lnSpc>
                <a:spcPts val="2924"/>
              </a:lnSpc>
            </a:pPr>
            <a:r>
              <a:rPr lang="en-US" sz="2708">
                <a:solidFill>
                  <a:srgbClr val="FFFFFF"/>
                </a:solidFill>
                <a:latin typeface="Raleway"/>
                <a:ea typeface="Raleway"/>
                <a:cs typeface="Raleway"/>
                <a:sym typeface="Raleway"/>
              </a:rPr>
              <a:t> ➤ Includes 10-second timeout to keep the system responsive</a:t>
            </a:r>
          </a:p>
          <a:p>
            <a:pPr algn="ctr">
              <a:lnSpc>
                <a:spcPts val="2924"/>
              </a:lnSpc>
            </a:pPr>
          </a:p>
          <a:p>
            <a:pPr algn="ctr">
              <a:lnSpc>
                <a:spcPts val="2924"/>
              </a:lnSpc>
            </a:pPr>
            <a:r>
              <a:rPr lang="en-US" sz="2708">
                <a:solidFill>
                  <a:srgbClr val="FFFFFF"/>
                </a:solidFill>
                <a:latin typeface="Raleway"/>
                <a:ea typeface="Raleway"/>
                <a:cs typeface="Raleway"/>
                <a:sym typeface="Raleway"/>
              </a:rPr>
              <a:t> ➤ Provides LED and buzzer feedback for better user interaction</a:t>
            </a:r>
          </a:p>
          <a:p>
            <a:pPr algn="ctr">
              <a:lnSpc>
                <a:spcPts val="2924"/>
              </a:lnSpc>
            </a:pPr>
          </a:p>
          <a:p>
            <a:pPr algn="ctr">
              <a:lnSpc>
                <a:spcPts val="2924"/>
              </a:lnSpc>
            </a:pPr>
            <a:r>
              <a:rPr lang="en-US" sz="2708">
                <a:solidFill>
                  <a:srgbClr val="FFFFFF"/>
                </a:solidFill>
                <a:latin typeface="Raleway"/>
                <a:ea typeface="Raleway"/>
                <a:cs typeface="Raleway"/>
                <a:sym typeface="Raleway"/>
              </a:rPr>
              <a:t> ➤ Can be extended with biometrics or IoT dashboard</a:t>
            </a:r>
          </a:p>
          <a:p>
            <a:pPr algn="ctr">
              <a:lnSpc>
                <a:spcPts val="2924"/>
              </a:lnSpc>
              <a:spcBef>
                <a:spcPct val="0"/>
              </a:spcBef>
            </a:pPr>
          </a:p>
          <a:p>
            <a:pPr algn="ctr">
              <a:lnSpc>
                <a:spcPts val="2924"/>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420697" y="922617"/>
            <a:ext cx="728027" cy="684345"/>
          </a:xfrm>
          <a:custGeom>
            <a:avLst/>
            <a:gdLst/>
            <a:ahLst/>
            <a:cxnLst/>
            <a:rect r="r" b="b" t="t" l="l"/>
            <a:pathLst>
              <a:path h="684345" w="728027">
                <a:moveTo>
                  <a:pt x="0" y="0"/>
                </a:moveTo>
                <a:lnTo>
                  <a:pt x="728027" y="0"/>
                </a:lnTo>
                <a:lnTo>
                  <a:pt x="728027" y="684345"/>
                </a:lnTo>
                <a:lnTo>
                  <a:pt x="0" y="6843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39496" y="472282"/>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999887" y="472282"/>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38510" y="9258300"/>
            <a:ext cx="2728988" cy="487567"/>
          </a:xfrm>
          <a:custGeom>
            <a:avLst/>
            <a:gdLst/>
            <a:ahLst/>
            <a:cxnLst/>
            <a:rect r="r" b="b" t="t" l="l"/>
            <a:pathLst>
              <a:path h="487567" w="2728988">
                <a:moveTo>
                  <a:pt x="0" y="0"/>
                </a:moveTo>
                <a:lnTo>
                  <a:pt x="2728988" y="0"/>
                </a:lnTo>
                <a:lnTo>
                  <a:pt x="2728988" y="487567"/>
                </a:lnTo>
                <a:lnTo>
                  <a:pt x="0" y="4875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7501920" y="9277350"/>
            <a:ext cx="3708113" cy="614294"/>
          </a:xfrm>
          <a:prstGeom prst="rect">
            <a:avLst/>
          </a:prstGeom>
        </p:spPr>
        <p:txBody>
          <a:bodyPr anchor="t" rtlCol="false" tIns="0" lIns="0" bIns="0" rIns="0">
            <a:spAutoFit/>
          </a:bodyPr>
          <a:lstStyle/>
          <a:p>
            <a:pPr algn="ctr">
              <a:lnSpc>
                <a:spcPts val="2430"/>
              </a:lnSpc>
              <a:spcBef>
                <a:spcPct val="0"/>
              </a:spcBef>
            </a:pPr>
            <a:r>
              <a:rPr lang="en-US" sz="2250">
                <a:solidFill>
                  <a:srgbClr val="FFFFFF"/>
                </a:solidFill>
                <a:latin typeface="Gruppo"/>
                <a:ea typeface="Gruppo"/>
                <a:cs typeface="Gruppo"/>
                <a:sym typeface="Gruppo"/>
              </a:rPr>
              <a:t>SKNCOE SE (E&amp;TC) 2024-25</a:t>
            </a:r>
          </a:p>
          <a:p>
            <a:pPr algn="ctr">
              <a:lnSpc>
                <a:spcPts val="2430"/>
              </a:lnSpc>
              <a:spcBef>
                <a:spcPct val="0"/>
              </a:spcBef>
            </a:pPr>
          </a:p>
        </p:txBody>
      </p:sp>
      <p:sp>
        <p:nvSpPr>
          <p:cNvPr name="TextBox 7" id="7"/>
          <p:cNvSpPr txBox="true"/>
          <p:nvPr/>
        </p:nvSpPr>
        <p:spPr>
          <a:xfrm rot="0">
            <a:off x="4136168" y="814107"/>
            <a:ext cx="11028326" cy="863267"/>
          </a:xfrm>
          <a:prstGeom prst="rect">
            <a:avLst/>
          </a:prstGeom>
        </p:spPr>
        <p:txBody>
          <a:bodyPr anchor="t" rtlCol="false" tIns="0" lIns="0" bIns="0" rIns="0">
            <a:spAutoFit/>
          </a:bodyPr>
          <a:lstStyle/>
          <a:p>
            <a:pPr algn="ctr">
              <a:lnSpc>
                <a:spcPts val="6880"/>
              </a:lnSpc>
            </a:pPr>
            <a:r>
              <a:rPr lang="en-US" sz="5460">
                <a:solidFill>
                  <a:srgbClr val="FFFFFF"/>
                </a:solidFill>
                <a:latin typeface="HK Modular"/>
                <a:ea typeface="HK Modular"/>
                <a:cs typeface="HK Modular"/>
                <a:sym typeface="HK Modular"/>
              </a:rPr>
              <a:t>REFERENCES</a:t>
            </a:r>
          </a:p>
        </p:txBody>
      </p:sp>
      <p:sp>
        <p:nvSpPr>
          <p:cNvPr name="TextBox 8" id="8"/>
          <p:cNvSpPr txBox="true"/>
          <p:nvPr/>
        </p:nvSpPr>
        <p:spPr>
          <a:xfrm rot="0">
            <a:off x="1484294" y="1989898"/>
            <a:ext cx="15743365" cy="6974927"/>
          </a:xfrm>
          <a:prstGeom prst="rect">
            <a:avLst/>
          </a:prstGeom>
        </p:spPr>
        <p:txBody>
          <a:bodyPr anchor="t" rtlCol="false" tIns="0" lIns="0" bIns="0" rIns="0">
            <a:spAutoFit/>
          </a:bodyPr>
          <a:lstStyle/>
          <a:p>
            <a:pPr algn="ctr">
              <a:lnSpc>
                <a:spcPts val="2650"/>
              </a:lnSpc>
            </a:pPr>
          </a:p>
          <a:p>
            <a:pPr algn="ctr">
              <a:lnSpc>
                <a:spcPts val="2650"/>
              </a:lnSpc>
            </a:pPr>
            <a:r>
              <a:rPr lang="en-US" sz="2454">
                <a:solidFill>
                  <a:srgbClr val="FFFFFF"/>
                </a:solidFill>
                <a:latin typeface="Raleway"/>
                <a:ea typeface="Raleway"/>
                <a:cs typeface="Raleway"/>
                <a:sym typeface="Raleway"/>
              </a:rPr>
              <a:t>➤ Rajeshwari Sundararajan, “Microcontroller-Based Electronic Voting Machine”, IJESI, Vol. 2, Issue 2, 2013</a:t>
            </a:r>
          </a:p>
          <a:p>
            <a:pPr algn="ctr">
              <a:lnSpc>
                <a:spcPts val="2650"/>
              </a:lnSpc>
            </a:pPr>
          </a:p>
          <a:p>
            <a:pPr algn="ctr">
              <a:lnSpc>
                <a:spcPts val="2650"/>
              </a:lnSpc>
            </a:pPr>
            <a:r>
              <a:rPr lang="en-US" sz="2454">
                <a:solidFill>
                  <a:srgbClr val="FFFFFF"/>
                </a:solidFill>
                <a:latin typeface="Raleway"/>
                <a:ea typeface="Raleway"/>
                <a:cs typeface="Raleway"/>
                <a:sym typeface="Raleway"/>
              </a:rPr>
              <a:t> ➤ Klaus Finkenzeller, RFID Handbook: Fundamentals &amp; Applications in Smart Cards, RFID, and NFC</a:t>
            </a:r>
          </a:p>
          <a:p>
            <a:pPr algn="ctr">
              <a:lnSpc>
                <a:spcPts val="2650"/>
              </a:lnSpc>
            </a:pPr>
          </a:p>
          <a:p>
            <a:pPr algn="ctr">
              <a:lnSpc>
                <a:spcPts val="2650"/>
              </a:lnSpc>
            </a:pPr>
            <a:r>
              <a:rPr lang="en-US" sz="2454">
                <a:solidFill>
                  <a:srgbClr val="FFFFFF"/>
                </a:solidFill>
                <a:latin typeface="Raleway"/>
                <a:ea typeface="Raleway"/>
                <a:cs typeface="Raleway"/>
                <a:sym typeface="Raleway"/>
              </a:rPr>
              <a:t> ➤ D. L. Chaudhari, “Smart Electronic Voting Machine Using RFID”, IRJET, Vol. 5, Issue 4, 2018</a:t>
            </a:r>
          </a:p>
          <a:p>
            <a:pPr algn="ctr">
              <a:lnSpc>
                <a:spcPts val="2650"/>
              </a:lnSpc>
            </a:pPr>
          </a:p>
          <a:p>
            <a:pPr algn="ctr">
              <a:lnSpc>
                <a:spcPts val="2650"/>
              </a:lnSpc>
            </a:pPr>
            <a:r>
              <a:rPr lang="en-US" sz="2454">
                <a:solidFill>
                  <a:srgbClr val="FFFFFF"/>
                </a:solidFill>
                <a:latin typeface="Raleway"/>
                <a:ea typeface="Raleway"/>
                <a:cs typeface="Raleway"/>
                <a:sym typeface="Raleway"/>
              </a:rPr>
              <a:t> ➤ MFRC522 RFID Module Datasheet, NXP Semiconductors</a:t>
            </a:r>
          </a:p>
          <a:p>
            <a:pPr algn="ctr">
              <a:lnSpc>
                <a:spcPts val="2650"/>
              </a:lnSpc>
            </a:pPr>
          </a:p>
          <a:p>
            <a:pPr algn="ctr">
              <a:lnSpc>
                <a:spcPts val="2650"/>
              </a:lnSpc>
            </a:pPr>
            <a:r>
              <a:rPr lang="en-US" sz="2454">
                <a:solidFill>
                  <a:srgbClr val="FFFFFF"/>
                </a:solidFill>
                <a:latin typeface="Raleway"/>
                <a:ea typeface="Raleway"/>
                <a:cs typeface="Raleway"/>
                <a:sym typeface="Raleway"/>
              </a:rPr>
              <a:t> ➤ ESP32 Technical Reference Manual, Version 4.0, Espressif Systems</a:t>
            </a:r>
          </a:p>
          <a:p>
            <a:pPr algn="ctr">
              <a:lnSpc>
                <a:spcPts val="2650"/>
              </a:lnSpc>
            </a:pPr>
          </a:p>
          <a:p>
            <a:pPr algn="ctr">
              <a:lnSpc>
                <a:spcPts val="2650"/>
              </a:lnSpc>
            </a:pPr>
            <a:r>
              <a:rPr lang="en-US" sz="2454">
                <a:solidFill>
                  <a:srgbClr val="FFFFFF"/>
                </a:solidFill>
                <a:latin typeface="Raleway"/>
                <a:ea typeface="Raleway"/>
                <a:cs typeface="Raleway"/>
                <a:sym typeface="Raleway"/>
              </a:rPr>
              <a:t> ➤ LiquidCrystal_I2C Library Documentation, Arduino.cc</a:t>
            </a:r>
          </a:p>
          <a:p>
            <a:pPr algn="ctr">
              <a:lnSpc>
                <a:spcPts val="2650"/>
              </a:lnSpc>
            </a:pPr>
          </a:p>
          <a:p>
            <a:pPr algn="ctr">
              <a:lnSpc>
                <a:spcPts val="2650"/>
              </a:lnSpc>
            </a:pPr>
            <a:r>
              <a:rPr lang="en-US" sz="2454">
                <a:solidFill>
                  <a:srgbClr val="FFFFFF"/>
                </a:solidFill>
                <a:latin typeface="Raleway"/>
                <a:ea typeface="Raleway"/>
                <a:cs typeface="Raleway"/>
                <a:sym typeface="Raleway"/>
              </a:rPr>
              <a:t> ➤ Google Apps Script Documentation, script.google.com</a:t>
            </a:r>
          </a:p>
          <a:p>
            <a:pPr algn="ctr">
              <a:lnSpc>
                <a:spcPts val="2650"/>
              </a:lnSpc>
            </a:pPr>
          </a:p>
          <a:p>
            <a:pPr algn="ctr">
              <a:lnSpc>
                <a:spcPts val="2650"/>
              </a:lnSpc>
            </a:pPr>
            <a:r>
              <a:rPr lang="en-US" sz="2454">
                <a:solidFill>
                  <a:srgbClr val="FFFFFF"/>
                </a:solidFill>
                <a:latin typeface="Raleway"/>
                <a:ea typeface="Raleway"/>
                <a:cs typeface="Raleway"/>
                <a:sym typeface="Raleway"/>
              </a:rPr>
              <a:t> ➤ William Stallings, Wireless Communications &amp; Networks</a:t>
            </a:r>
          </a:p>
          <a:p>
            <a:pPr algn="ctr">
              <a:lnSpc>
                <a:spcPts val="2650"/>
              </a:lnSpc>
            </a:pPr>
          </a:p>
          <a:p>
            <a:pPr algn="ctr">
              <a:lnSpc>
                <a:spcPts val="2650"/>
              </a:lnSpc>
            </a:pPr>
            <a:r>
              <a:rPr lang="en-US" sz="2454">
                <a:solidFill>
                  <a:srgbClr val="FFFFFF"/>
                </a:solidFill>
                <a:latin typeface="Raleway"/>
                <a:ea typeface="Raleway"/>
                <a:cs typeface="Raleway"/>
                <a:sym typeface="Raleway"/>
              </a:rPr>
              <a:t> ➤ Arduino.cc Community Forums &amp; Official Library Repositories</a:t>
            </a:r>
          </a:p>
          <a:p>
            <a:pPr algn="ctr">
              <a:lnSpc>
                <a:spcPts val="2650"/>
              </a:lnSpc>
            </a:pPr>
          </a:p>
          <a:p>
            <a:pPr algn="ctr">
              <a:lnSpc>
                <a:spcPts val="2650"/>
              </a:lnSpc>
              <a:spcBef>
                <a:spcPct val="0"/>
              </a:spcBef>
            </a:pPr>
            <a:r>
              <a:rPr lang="en-US" sz="2454">
                <a:solidFill>
                  <a:srgbClr val="FFFFFF"/>
                </a:solidFill>
                <a:latin typeface="Raleway"/>
                <a:ea typeface="Raleway"/>
                <a:cs typeface="Raleway"/>
                <a:sym typeface="Raleway"/>
              </a:rPr>
              <a:t> ➤ IEEE Xplore Digital Library – Research on secure RFID-based systems</a:t>
            </a:r>
          </a:p>
          <a:p>
            <a:pPr algn="ctr">
              <a:lnSpc>
                <a:spcPts val="2650"/>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96974" y="313531"/>
            <a:ext cx="1521637" cy="1430339"/>
          </a:xfrm>
          <a:custGeom>
            <a:avLst/>
            <a:gdLst/>
            <a:ahLst/>
            <a:cxnLst/>
            <a:rect r="r" b="b" t="t" l="l"/>
            <a:pathLst>
              <a:path h="1430339" w="1521637">
                <a:moveTo>
                  <a:pt x="0" y="0"/>
                </a:moveTo>
                <a:lnTo>
                  <a:pt x="1521637" y="0"/>
                </a:lnTo>
                <a:lnTo>
                  <a:pt x="1521637" y="1430338"/>
                </a:lnTo>
                <a:lnTo>
                  <a:pt x="0" y="1430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779506" y="2436813"/>
            <a:ext cx="2728988" cy="487567"/>
          </a:xfrm>
          <a:custGeom>
            <a:avLst/>
            <a:gdLst/>
            <a:ahLst/>
            <a:cxnLst/>
            <a:rect r="r" b="b" t="t" l="l"/>
            <a:pathLst>
              <a:path h="487567" w="2728988">
                <a:moveTo>
                  <a:pt x="0" y="0"/>
                </a:moveTo>
                <a:lnTo>
                  <a:pt x="2728988" y="0"/>
                </a:lnTo>
                <a:lnTo>
                  <a:pt x="2728988" y="487567"/>
                </a:lnTo>
                <a:lnTo>
                  <a:pt x="0" y="4875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443134" y="6804875"/>
            <a:ext cx="3401732" cy="649422"/>
          </a:xfrm>
          <a:custGeom>
            <a:avLst/>
            <a:gdLst/>
            <a:ahLst/>
            <a:cxnLst/>
            <a:rect r="r" b="b" t="t" l="l"/>
            <a:pathLst>
              <a:path h="649422" w="3401732">
                <a:moveTo>
                  <a:pt x="0" y="0"/>
                </a:moveTo>
                <a:lnTo>
                  <a:pt x="3401732" y="0"/>
                </a:lnTo>
                <a:lnTo>
                  <a:pt x="3401732" y="649422"/>
                </a:lnTo>
                <a:lnTo>
                  <a:pt x="0" y="6494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443134" y="5974479"/>
            <a:ext cx="3401732" cy="649422"/>
          </a:xfrm>
          <a:custGeom>
            <a:avLst/>
            <a:gdLst/>
            <a:ahLst/>
            <a:cxnLst/>
            <a:rect r="r" b="b" t="t" l="l"/>
            <a:pathLst>
              <a:path h="649422" w="3401732">
                <a:moveTo>
                  <a:pt x="0" y="0"/>
                </a:moveTo>
                <a:lnTo>
                  <a:pt x="3401732" y="0"/>
                </a:lnTo>
                <a:lnTo>
                  <a:pt x="3401732" y="649421"/>
                </a:lnTo>
                <a:lnTo>
                  <a:pt x="0" y="6494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443134" y="5143500"/>
            <a:ext cx="3401732" cy="649422"/>
          </a:xfrm>
          <a:custGeom>
            <a:avLst/>
            <a:gdLst/>
            <a:ahLst/>
            <a:cxnLst/>
            <a:rect r="r" b="b" t="t" l="l"/>
            <a:pathLst>
              <a:path h="649422" w="3401732">
                <a:moveTo>
                  <a:pt x="0" y="0"/>
                </a:moveTo>
                <a:lnTo>
                  <a:pt x="3401732" y="0"/>
                </a:lnTo>
                <a:lnTo>
                  <a:pt x="3401732" y="649422"/>
                </a:lnTo>
                <a:lnTo>
                  <a:pt x="0" y="6494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6765156" y="5267992"/>
            <a:ext cx="4835129" cy="438338"/>
          </a:xfrm>
          <a:prstGeom prst="rect">
            <a:avLst/>
          </a:prstGeom>
        </p:spPr>
        <p:txBody>
          <a:bodyPr anchor="t" rtlCol="false" tIns="0" lIns="0" bIns="0" rIns="0">
            <a:spAutoFit/>
          </a:bodyPr>
          <a:lstStyle/>
          <a:p>
            <a:pPr algn="ctr">
              <a:lnSpc>
                <a:spcPts val="3388"/>
              </a:lnSpc>
              <a:spcBef>
                <a:spcPct val="0"/>
              </a:spcBef>
            </a:pPr>
            <a:r>
              <a:rPr lang="en-US" sz="3137" u="sng">
                <a:solidFill>
                  <a:srgbClr val="00FFF0"/>
                </a:solidFill>
                <a:latin typeface="Rowdies"/>
                <a:ea typeface="Rowdies"/>
                <a:cs typeface="Rowdies"/>
                <a:sym typeface="Rowdies"/>
                <a:hlinkClick r:id="rId8" tooltip="https://github.com/TejasK-02/RFID-RF-Based-E-Voting-System"/>
              </a:rPr>
              <a:t>Github </a:t>
            </a:r>
          </a:p>
        </p:txBody>
      </p:sp>
      <p:sp>
        <p:nvSpPr>
          <p:cNvPr name="TextBox 8" id="8"/>
          <p:cNvSpPr txBox="true"/>
          <p:nvPr/>
        </p:nvSpPr>
        <p:spPr>
          <a:xfrm rot="0">
            <a:off x="3552242" y="3295855"/>
            <a:ext cx="11183517" cy="1495220"/>
          </a:xfrm>
          <a:prstGeom prst="rect">
            <a:avLst/>
          </a:prstGeom>
        </p:spPr>
        <p:txBody>
          <a:bodyPr anchor="t" rtlCol="false" tIns="0" lIns="0" bIns="0" rIns="0">
            <a:spAutoFit/>
          </a:bodyPr>
          <a:lstStyle/>
          <a:p>
            <a:pPr algn="ctr">
              <a:lnSpc>
                <a:spcPts val="11911"/>
              </a:lnSpc>
            </a:pPr>
            <a:r>
              <a:rPr lang="en-US" sz="9453">
                <a:solidFill>
                  <a:srgbClr val="FFFFFF"/>
                </a:solidFill>
                <a:latin typeface="HK Modular"/>
                <a:ea typeface="HK Modular"/>
                <a:cs typeface="HK Modular"/>
                <a:sym typeface="HK Modular"/>
              </a:rPr>
              <a:t>THANK YOU !</a:t>
            </a:r>
          </a:p>
        </p:txBody>
      </p:sp>
      <p:sp>
        <p:nvSpPr>
          <p:cNvPr name="TextBox 9" id="9"/>
          <p:cNvSpPr txBox="true"/>
          <p:nvPr/>
        </p:nvSpPr>
        <p:spPr>
          <a:xfrm rot="0">
            <a:off x="6765156" y="6098680"/>
            <a:ext cx="4757687" cy="438338"/>
          </a:xfrm>
          <a:prstGeom prst="rect">
            <a:avLst/>
          </a:prstGeom>
        </p:spPr>
        <p:txBody>
          <a:bodyPr anchor="t" rtlCol="false" tIns="0" lIns="0" bIns="0" rIns="0">
            <a:spAutoFit/>
          </a:bodyPr>
          <a:lstStyle/>
          <a:p>
            <a:pPr algn="ctr">
              <a:lnSpc>
                <a:spcPts val="3388"/>
              </a:lnSpc>
              <a:spcBef>
                <a:spcPct val="0"/>
              </a:spcBef>
            </a:pPr>
            <a:r>
              <a:rPr lang="en-US" sz="3137" u="sng">
                <a:solidFill>
                  <a:srgbClr val="FF3C3C"/>
                </a:solidFill>
                <a:latin typeface="Rowdies"/>
                <a:ea typeface="Rowdies"/>
                <a:cs typeface="Rowdies"/>
                <a:sym typeface="Rowdies"/>
                <a:hlinkClick r:id="rId9" tooltip="https://youtube.com/shorts/w2tXMks05K4?si=k-z5knKSpe7Tq8rl"/>
              </a:rPr>
              <a:t>Youtube</a:t>
            </a:r>
          </a:p>
        </p:txBody>
      </p:sp>
      <p:sp>
        <p:nvSpPr>
          <p:cNvPr name="TextBox 10" id="10"/>
          <p:cNvSpPr txBox="true"/>
          <p:nvPr/>
        </p:nvSpPr>
        <p:spPr>
          <a:xfrm rot="0">
            <a:off x="6765156" y="6903522"/>
            <a:ext cx="4757687" cy="438338"/>
          </a:xfrm>
          <a:prstGeom prst="rect">
            <a:avLst/>
          </a:prstGeom>
        </p:spPr>
        <p:txBody>
          <a:bodyPr anchor="t" rtlCol="false" tIns="0" lIns="0" bIns="0" rIns="0">
            <a:spAutoFit/>
          </a:bodyPr>
          <a:lstStyle/>
          <a:p>
            <a:pPr algn="ctr">
              <a:lnSpc>
                <a:spcPts val="3388"/>
              </a:lnSpc>
              <a:spcBef>
                <a:spcPct val="0"/>
              </a:spcBef>
            </a:pPr>
            <a:r>
              <a:rPr lang="en-US" sz="3137" u="sng">
                <a:solidFill>
                  <a:srgbClr val="FFD700"/>
                </a:solidFill>
                <a:latin typeface="Rowdies"/>
                <a:ea typeface="Rowdies"/>
                <a:cs typeface="Rowdies"/>
                <a:sym typeface="Rowdies"/>
                <a:hlinkClick r:id="rId10" tooltip="https://drive.google.com/drive/folders/1dlD695RuSaaR76-CfT7QR9z3M7TtpGgr"/>
              </a:rPr>
              <a:t>Drive</a:t>
            </a:r>
          </a:p>
        </p:txBody>
      </p:sp>
      <p:sp>
        <p:nvSpPr>
          <p:cNvPr name="Freeform 11" id="11"/>
          <p:cNvSpPr/>
          <p:nvPr/>
        </p:nvSpPr>
        <p:spPr>
          <a:xfrm flipH="false" flipV="false" rot="0">
            <a:off x="16253945" y="313531"/>
            <a:ext cx="1521637" cy="1430339"/>
          </a:xfrm>
          <a:custGeom>
            <a:avLst/>
            <a:gdLst/>
            <a:ahLst/>
            <a:cxnLst/>
            <a:rect r="r" b="b" t="t" l="l"/>
            <a:pathLst>
              <a:path h="1430339" w="1521637">
                <a:moveTo>
                  <a:pt x="0" y="0"/>
                </a:moveTo>
                <a:lnTo>
                  <a:pt x="1521637" y="0"/>
                </a:lnTo>
                <a:lnTo>
                  <a:pt x="1521637" y="1430338"/>
                </a:lnTo>
                <a:lnTo>
                  <a:pt x="0" y="1430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6253945" y="8329886"/>
            <a:ext cx="1521637" cy="1430339"/>
          </a:xfrm>
          <a:custGeom>
            <a:avLst/>
            <a:gdLst/>
            <a:ahLst/>
            <a:cxnLst/>
            <a:rect r="r" b="b" t="t" l="l"/>
            <a:pathLst>
              <a:path h="1430339" w="1521637">
                <a:moveTo>
                  <a:pt x="0" y="0"/>
                </a:moveTo>
                <a:lnTo>
                  <a:pt x="1521637" y="0"/>
                </a:lnTo>
                <a:lnTo>
                  <a:pt x="1521637" y="1430338"/>
                </a:lnTo>
                <a:lnTo>
                  <a:pt x="0" y="1430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96974" y="8329886"/>
            <a:ext cx="1521637" cy="1430339"/>
          </a:xfrm>
          <a:custGeom>
            <a:avLst/>
            <a:gdLst/>
            <a:ahLst/>
            <a:cxnLst/>
            <a:rect r="r" b="b" t="t" l="l"/>
            <a:pathLst>
              <a:path h="1430339" w="1521637">
                <a:moveTo>
                  <a:pt x="0" y="0"/>
                </a:moveTo>
                <a:lnTo>
                  <a:pt x="1521637" y="0"/>
                </a:lnTo>
                <a:lnTo>
                  <a:pt x="1521637" y="1430338"/>
                </a:lnTo>
                <a:lnTo>
                  <a:pt x="0" y="1430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23571" y="4206066"/>
            <a:ext cx="862914" cy="811139"/>
          </a:xfrm>
          <a:custGeom>
            <a:avLst/>
            <a:gdLst/>
            <a:ahLst/>
            <a:cxnLst/>
            <a:rect r="r" b="b" t="t" l="l"/>
            <a:pathLst>
              <a:path h="811139" w="862914">
                <a:moveTo>
                  <a:pt x="0" y="0"/>
                </a:moveTo>
                <a:lnTo>
                  <a:pt x="862913" y="0"/>
                </a:lnTo>
                <a:lnTo>
                  <a:pt x="862913" y="811138"/>
                </a:lnTo>
                <a:lnTo>
                  <a:pt x="0" y="811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05433" y="634277"/>
            <a:ext cx="839609" cy="450336"/>
          </a:xfrm>
          <a:custGeom>
            <a:avLst/>
            <a:gdLst/>
            <a:ahLst/>
            <a:cxnLst/>
            <a:rect r="r" b="b" t="t" l="l"/>
            <a:pathLst>
              <a:path h="450336" w="839609">
                <a:moveTo>
                  <a:pt x="0" y="0"/>
                </a:moveTo>
                <a:lnTo>
                  <a:pt x="839609" y="0"/>
                </a:lnTo>
                <a:lnTo>
                  <a:pt x="839609" y="450336"/>
                </a:lnTo>
                <a:lnTo>
                  <a:pt x="0" y="45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765825" y="634277"/>
            <a:ext cx="839609" cy="450336"/>
          </a:xfrm>
          <a:custGeom>
            <a:avLst/>
            <a:gdLst/>
            <a:ahLst/>
            <a:cxnLst/>
            <a:rect r="r" b="b" t="t" l="l"/>
            <a:pathLst>
              <a:path h="450336" w="839609">
                <a:moveTo>
                  <a:pt x="0" y="0"/>
                </a:moveTo>
                <a:lnTo>
                  <a:pt x="839608" y="0"/>
                </a:lnTo>
                <a:lnTo>
                  <a:pt x="839608" y="450336"/>
                </a:lnTo>
                <a:lnTo>
                  <a:pt x="0" y="45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23571" y="9177119"/>
            <a:ext cx="2728988" cy="487567"/>
          </a:xfrm>
          <a:custGeom>
            <a:avLst/>
            <a:gdLst/>
            <a:ahLst/>
            <a:cxnLst/>
            <a:rect r="r" b="b" t="t" l="l"/>
            <a:pathLst>
              <a:path h="487567" w="2728988">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9966955" y="2142102"/>
            <a:ext cx="13276956" cy="6657361"/>
          </a:xfrm>
          <a:prstGeom prst="rect">
            <a:avLst/>
          </a:prstGeom>
        </p:spPr>
        <p:txBody>
          <a:bodyPr anchor="t" rtlCol="false" tIns="0" lIns="0" bIns="0" rIns="0">
            <a:spAutoFit/>
          </a:bodyPr>
          <a:lstStyle/>
          <a:p>
            <a:pPr algn="l">
              <a:lnSpc>
                <a:spcPts val="5941"/>
              </a:lnSpc>
            </a:pPr>
            <a:r>
              <a:rPr lang="en-US" sz="5501">
                <a:solidFill>
                  <a:srgbClr val="FFFFFF"/>
                </a:solidFill>
                <a:latin typeface="Raleway Light"/>
                <a:ea typeface="Raleway Light"/>
                <a:cs typeface="Raleway Light"/>
                <a:sym typeface="Raleway Light"/>
              </a:rPr>
              <a:t>Aim and Objectives</a:t>
            </a:r>
          </a:p>
          <a:p>
            <a:pPr algn="l">
              <a:lnSpc>
                <a:spcPts val="5941"/>
              </a:lnSpc>
            </a:pPr>
            <a:r>
              <a:rPr lang="en-US" sz="5501">
                <a:solidFill>
                  <a:srgbClr val="FFFFFF"/>
                </a:solidFill>
                <a:latin typeface="Raleway Light"/>
                <a:ea typeface="Raleway Light"/>
                <a:cs typeface="Raleway Light"/>
                <a:sym typeface="Raleway Light"/>
              </a:rPr>
              <a:t>Abstract</a:t>
            </a:r>
          </a:p>
          <a:p>
            <a:pPr algn="l">
              <a:lnSpc>
                <a:spcPts val="5941"/>
              </a:lnSpc>
            </a:pPr>
            <a:r>
              <a:rPr lang="en-US" sz="5501">
                <a:solidFill>
                  <a:srgbClr val="FFFFFF"/>
                </a:solidFill>
                <a:latin typeface="Raleway Light"/>
                <a:ea typeface="Raleway Light"/>
                <a:cs typeface="Raleway Light"/>
                <a:sym typeface="Raleway Light"/>
              </a:rPr>
              <a:t>Literature Review</a:t>
            </a:r>
          </a:p>
          <a:p>
            <a:pPr algn="l">
              <a:lnSpc>
                <a:spcPts val="5941"/>
              </a:lnSpc>
            </a:pPr>
            <a:r>
              <a:rPr lang="en-US" sz="5501">
                <a:solidFill>
                  <a:srgbClr val="FFFFFF"/>
                </a:solidFill>
                <a:latin typeface="Raleway Light"/>
                <a:ea typeface="Raleway Light"/>
                <a:cs typeface="Raleway Light"/>
                <a:sym typeface="Raleway Light"/>
              </a:rPr>
              <a:t>Introduction</a:t>
            </a:r>
          </a:p>
          <a:p>
            <a:pPr algn="l">
              <a:lnSpc>
                <a:spcPts val="5941"/>
              </a:lnSpc>
            </a:pPr>
            <a:r>
              <a:rPr lang="en-US" sz="5501">
                <a:solidFill>
                  <a:srgbClr val="FFFFFF"/>
                </a:solidFill>
                <a:latin typeface="Raleway Light"/>
                <a:ea typeface="Raleway Light"/>
                <a:cs typeface="Raleway Light"/>
                <a:sym typeface="Raleway Light"/>
              </a:rPr>
              <a:t>Block Diagram</a:t>
            </a:r>
          </a:p>
          <a:p>
            <a:pPr algn="l">
              <a:lnSpc>
                <a:spcPts val="5941"/>
              </a:lnSpc>
            </a:pPr>
            <a:r>
              <a:rPr lang="en-US" sz="5501">
                <a:solidFill>
                  <a:srgbClr val="FFFFFF"/>
                </a:solidFill>
                <a:latin typeface="Raleway Light"/>
                <a:ea typeface="Raleway Light"/>
                <a:cs typeface="Raleway Light"/>
                <a:sym typeface="Raleway Light"/>
              </a:rPr>
              <a:t>Circuit Diagram</a:t>
            </a:r>
          </a:p>
          <a:p>
            <a:pPr algn="l">
              <a:lnSpc>
                <a:spcPts val="5941"/>
              </a:lnSpc>
            </a:pPr>
            <a:r>
              <a:rPr lang="en-US" sz="5501">
                <a:solidFill>
                  <a:srgbClr val="FFFFFF"/>
                </a:solidFill>
                <a:latin typeface="Raleway Light"/>
                <a:ea typeface="Raleway Light"/>
                <a:cs typeface="Raleway Light"/>
                <a:sym typeface="Raleway Light"/>
              </a:rPr>
              <a:t>Results</a:t>
            </a:r>
          </a:p>
          <a:p>
            <a:pPr algn="l">
              <a:lnSpc>
                <a:spcPts val="5941"/>
              </a:lnSpc>
            </a:pPr>
            <a:r>
              <a:rPr lang="en-US" sz="5501">
                <a:solidFill>
                  <a:srgbClr val="FFFFFF"/>
                </a:solidFill>
                <a:latin typeface="Raleway Light"/>
                <a:ea typeface="Raleway Light"/>
                <a:cs typeface="Raleway Light"/>
                <a:sym typeface="Raleway Light"/>
              </a:rPr>
              <a:t>References</a:t>
            </a:r>
          </a:p>
          <a:p>
            <a:pPr algn="l">
              <a:lnSpc>
                <a:spcPts val="5941"/>
              </a:lnSpc>
              <a:spcBef>
                <a:spcPct val="0"/>
              </a:spcBef>
            </a:pPr>
          </a:p>
        </p:txBody>
      </p:sp>
      <p:sp>
        <p:nvSpPr>
          <p:cNvPr name="TextBox 7" id="7"/>
          <p:cNvSpPr txBox="true"/>
          <p:nvPr/>
        </p:nvSpPr>
        <p:spPr>
          <a:xfrm rot="0">
            <a:off x="7343081" y="9430427"/>
            <a:ext cx="4229516" cy="644555"/>
          </a:xfrm>
          <a:prstGeom prst="rect">
            <a:avLst/>
          </a:prstGeom>
        </p:spPr>
        <p:txBody>
          <a:bodyPr anchor="t" rtlCol="false" tIns="0" lIns="0" bIns="0" rIns="0">
            <a:spAutoFit/>
          </a:bodyPr>
          <a:lstStyle/>
          <a:p>
            <a:pPr algn="ctr">
              <a:lnSpc>
                <a:spcPts val="2509"/>
              </a:lnSpc>
            </a:pPr>
            <a:r>
              <a:rPr lang="en-US" sz="2324">
                <a:solidFill>
                  <a:srgbClr val="FFFFFF"/>
                </a:solidFill>
                <a:latin typeface="Gruppo"/>
                <a:ea typeface="Gruppo"/>
                <a:cs typeface="Gruppo"/>
                <a:sym typeface="Gruppo"/>
              </a:rPr>
              <a:t>SKNCOE SE (E&amp;TC) 2024-25</a:t>
            </a:r>
          </a:p>
          <a:p>
            <a:pPr algn="ctr">
              <a:lnSpc>
                <a:spcPts val="2509"/>
              </a:lnSpc>
              <a:spcBef>
                <a:spcPct val="0"/>
              </a:spcBef>
            </a:pPr>
          </a:p>
        </p:txBody>
      </p:sp>
      <p:sp>
        <p:nvSpPr>
          <p:cNvPr name="TextBox 8" id="8"/>
          <p:cNvSpPr txBox="true"/>
          <p:nvPr/>
        </p:nvSpPr>
        <p:spPr>
          <a:xfrm rot="0">
            <a:off x="1912463" y="4102176"/>
            <a:ext cx="9231510" cy="980819"/>
          </a:xfrm>
          <a:prstGeom prst="rect">
            <a:avLst/>
          </a:prstGeom>
        </p:spPr>
        <p:txBody>
          <a:bodyPr anchor="t" rtlCol="false" tIns="0" lIns="0" bIns="0" rIns="0">
            <a:spAutoFit/>
          </a:bodyPr>
          <a:lstStyle/>
          <a:p>
            <a:pPr algn="l">
              <a:lnSpc>
                <a:spcPts val="7883"/>
              </a:lnSpc>
            </a:pPr>
            <a:r>
              <a:rPr lang="en-US" sz="6256">
                <a:solidFill>
                  <a:srgbClr val="FFFFFF"/>
                </a:solidFill>
                <a:latin typeface="HK Modular"/>
                <a:ea typeface="HK Modular"/>
                <a:cs typeface="HK Modular"/>
                <a:sym typeface="HK Modular"/>
              </a:rPr>
              <a:t>CONTENTS</a:t>
            </a:r>
          </a:p>
        </p:txBody>
      </p:sp>
      <p:sp>
        <p:nvSpPr>
          <p:cNvPr name="Freeform 9" id="9"/>
          <p:cNvSpPr/>
          <p:nvPr/>
        </p:nvSpPr>
        <p:spPr>
          <a:xfrm flipH="false" flipV="false" rot="0">
            <a:off x="8724196" y="2282781"/>
            <a:ext cx="1014628" cy="544210"/>
          </a:xfrm>
          <a:custGeom>
            <a:avLst/>
            <a:gdLst/>
            <a:ahLst/>
            <a:cxnLst/>
            <a:rect r="r" b="b" t="t" l="l"/>
            <a:pathLst>
              <a:path h="544210" w="1014628">
                <a:moveTo>
                  <a:pt x="0" y="0"/>
                </a:moveTo>
                <a:lnTo>
                  <a:pt x="1014628" y="0"/>
                </a:lnTo>
                <a:lnTo>
                  <a:pt x="1014628" y="544209"/>
                </a:lnTo>
                <a:lnTo>
                  <a:pt x="0" y="5442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8724196" y="3013699"/>
            <a:ext cx="1014628" cy="544210"/>
          </a:xfrm>
          <a:custGeom>
            <a:avLst/>
            <a:gdLst/>
            <a:ahLst/>
            <a:cxnLst/>
            <a:rect r="r" b="b" t="t" l="l"/>
            <a:pathLst>
              <a:path h="544210" w="1014628">
                <a:moveTo>
                  <a:pt x="0" y="0"/>
                </a:moveTo>
                <a:lnTo>
                  <a:pt x="1014628" y="0"/>
                </a:lnTo>
                <a:lnTo>
                  <a:pt x="1014628" y="544209"/>
                </a:lnTo>
                <a:lnTo>
                  <a:pt x="0" y="5442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8724196" y="3744617"/>
            <a:ext cx="1014628" cy="544210"/>
          </a:xfrm>
          <a:custGeom>
            <a:avLst/>
            <a:gdLst/>
            <a:ahLst/>
            <a:cxnLst/>
            <a:rect r="r" b="b" t="t" l="l"/>
            <a:pathLst>
              <a:path h="544210" w="1014628">
                <a:moveTo>
                  <a:pt x="0" y="0"/>
                </a:moveTo>
                <a:lnTo>
                  <a:pt x="1014628" y="0"/>
                </a:lnTo>
                <a:lnTo>
                  <a:pt x="1014628" y="544209"/>
                </a:lnTo>
                <a:lnTo>
                  <a:pt x="0" y="5442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8724196" y="4472995"/>
            <a:ext cx="1014628" cy="544210"/>
          </a:xfrm>
          <a:custGeom>
            <a:avLst/>
            <a:gdLst/>
            <a:ahLst/>
            <a:cxnLst/>
            <a:rect r="r" b="b" t="t" l="l"/>
            <a:pathLst>
              <a:path h="544210" w="1014628">
                <a:moveTo>
                  <a:pt x="0" y="0"/>
                </a:moveTo>
                <a:lnTo>
                  <a:pt x="1014628" y="0"/>
                </a:lnTo>
                <a:lnTo>
                  <a:pt x="1014628" y="544209"/>
                </a:lnTo>
                <a:lnTo>
                  <a:pt x="0" y="5442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8724196" y="5201373"/>
            <a:ext cx="1014628" cy="544210"/>
          </a:xfrm>
          <a:custGeom>
            <a:avLst/>
            <a:gdLst/>
            <a:ahLst/>
            <a:cxnLst/>
            <a:rect r="r" b="b" t="t" l="l"/>
            <a:pathLst>
              <a:path h="544210" w="1014628">
                <a:moveTo>
                  <a:pt x="0" y="0"/>
                </a:moveTo>
                <a:lnTo>
                  <a:pt x="1014628" y="0"/>
                </a:lnTo>
                <a:lnTo>
                  <a:pt x="1014628" y="544209"/>
                </a:lnTo>
                <a:lnTo>
                  <a:pt x="0" y="5442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8724196" y="5929751"/>
            <a:ext cx="1014628" cy="544210"/>
          </a:xfrm>
          <a:custGeom>
            <a:avLst/>
            <a:gdLst/>
            <a:ahLst/>
            <a:cxnLst/>
            <a:rect r="r" b="b" t="t" l="l"/>
            <a:pathLst>
              <a:path h="544210" w="1014628">
                <a:moveTo>
                  <a:pt x="0" y="0"/>
                </a:moveTo>
                <a:lnTo>
                  <a:pt x="1014628" y="0"/>
                </a:lnTo>
                <a:lnTo>
                  <a:pt x="1014628" y="544209"/>
                </a:lnTo>
                <a:lnTo>
                  <a:pt x="0" y="5442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8724196" y="6658128"/>
            <a:ext cx="1014628" cy="544210"/>
          </a:xfrm>
          <a:custGeom>
            <a:avLst/>
            <a:gdLst/>
            <a:ahLst/>
            <a:cxnLst/>
            <a:rect r="r" b="b" t="t" l="l"/>
            <a:pathLst>
              <a:path h="544210" w="1014628">
                <a:moveTo>
                  <a:pt x="0" y="0"/>
                </a:moveTo>
                <a:lnTo>
                  <a:pt x="1014628" y="0"/>
                </a:lnTo>
                <a:lnTo>
                  <a:pt x="1014628" y="544210"/>
                </a:lnTo>
                <a:lnTo>
                  <a:pt x="0" y="5442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8724196" y="7386506"/>
            <a:ext cx="1014628" cy="544210"/>
          </a:xfrm>
          <a:custGeom>
            <a:avLst/>
            <a:gdLst/>
            <a:ahLst/>
            <a:cxnLst/>
            <a:rect r="r" b="b" t="t" l="l"/>
            <a:pathLst>
              <a:path h="544210" w="1014628">
                <a:moveTo>
                  <a:pt x="0" y="0"/>
                </a:moveTo>
                <a:lnTo>
                  <a:pt x="1014628" y="0"/>
                </a:lnTo>
                <a:lnTo>
                  <a:pt x="1014628" y="544210"/>
                </a:lnTo>
                <a:lnTo>
                  <a:pt x="0" y="5442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127604" y="921014"/>
            <a:ext cx="728027" cy="684345"/>
          </a:xfrm>
          <a:custGeom>
            <a:avLst/>
            <a:gdLst/>
            <a:ahLst/>
            <a:cxnLst/>
            <a:rect r="r" b="b" t="t" l="l"/>
            <a:pathLst>
              <a:path h="684345" w="728027">
                <a:moveTo>
                  <a:pt x="0" y="0"/>
                </a:moveTo>
                <a:lnTo>
                  <a:pt x="728027" y="0"/>
                </a:lnTo>
                <a:lnTo>
                  <a:pt x="728027" y="684345"/>
                </a:lnTo>
                <a:lnTo>
                  <a:pt x="0" y="6843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19691" y="1084613"/>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80083" y="1084613"/>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76071" y="9014517"/>
            <a:ext cx="2728988" cy="487567"/>
          </a:xfrm>
          <a:custGeom>
            <a:avLst/>
            <a:gdLst/>
            <a:ahLst/>
            <a:cxnLst/>
            <a:rect r="r" b="b" t="t" l="l"/>
            <a:pathLst>
              <a:path h="487567" w="2728988">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7127604" y="9277350"/>
            <a:ext cx="3708113" cy="614294"/>
          </a:xfrm>
          <a:prstGeom prst="rect">
            <a:avLst/>
          </a:prstGeom>
        </p:spPr>
        <p:txBody>
          <a:bodyPr anchor="t" rtlCol="false" tIns="0" lIns="0" bIns="0" rIns="0">
            <a:spAutoFit/>
          </a:bodyPr>
          <a:lstStyle/>
          <a:p>
            <a:pPr algn="ctr">
              <a:lnSpc>
                <a:spcPts val="2430"/>
              </a:lnSpc>
              <a:spcBef>
                <a:spcPct val="0"/>
              </a:spcBef>
            </a:pPr>
            <a:r>
              <a:rPr lang="en-US" sz="2250">
                <a:solidFill>
                  <a:srgbClr val="FFFFFF"/>
                </a:solidFill>
                <a:latin typeface="Gruppo"/>
                <a:ea typeface="Gruppo"/>
                <a:cs typeface="Gruppo"/>
                <a:sym typeface="Gruppo"/>
              </a:rPr>
              <a:t>SKNCOE SE (E&amp;TC) 2024-25</a:t>
            </a:r>
          </a:p>
          <a:p>
            <a:pPr algn="ctr">
              <a:lnSpc>
                <a:spcPts val="2430"/>
              </a:lnSpc>
              <a:spcBef>
                <a:spcPct val="0"/>
              </a:spcBef>
            </a:pPr>
          </a:p>
        </p:txBody>
      </p:sp>
      <p:sp>
        <p:nvSpPr>
          <p:cNvPr name="TextBox 7" id="7"/>
          <p:cNvSpPr txBox="true"/>
          <p:nvPr/>
        </p:nvSpPr>
        <p:spPr>
          <a:xfrm rot="0">
            <a:off x="3629837" y="742092"/>
            <a:ext cx="11028326" cy="863267"/>
          </a:xfrm>
          <a:prstGeom prst="rect">
            <a:avLst/>
          </a:prstGeom>
        </p:spPr>
        <p:txBody>
          <a:bodyPr anchor="t" rtlCol="false" tIns="0" lIns="0" bIns="0" rIns="0">
            <a:spAutoFit/>
          </a:bodyPr>
          <a:lstStyle/>
          <a:p>
            <a:pPr algn="ctr">
              <a:lnSpc>
                <a:spcPts val="6880"/>
              </a:lnSpc>
            </a:pPr>
            <a:r>
              <a:rPr lang="en-US" sz="5460">
                <a:solidFill>
                  <a:srgbClr val="FFFFFF"/>
                </a:solidFill>
                <a:latin typeface="HK Modular"/>
                <a:ea typeface="HK Modular"/>
                <a:cs typeface="HK Modular"/>
                <a:sym typeface="HK Modular"/>
              </a:rPr>
              <a:t>AIM</a:t>
            </a:r>
          </a:p>
        </p:txBody>
      </p:sp>
      <p:sp>
        <p:nvSpPr>
          <p:cNvPr name="TextBox 8" id="8"/>
          <p:cNvSpPr txBox="true"/>
          <p:nvPr/>
        </p:nvSpPr>
        <p:spPr>
          <a:xfrm rot="0">
            <a:off x="1028700" y="2722761"/>
            <a:ext cx="16230600" cy="6311188"/>
          </a:xfrm>
          <a:prstGeom prst="rect">
            <a:avLst/>
          </a:prstGeom>
        </p:spPr>
        <p:txBody>
          <a:bodyPr anchor="t" rtlCol="false" tIns="0" lIns="0" bIns="0" rIns="0">
            <a:spAutoFit/>
          </a:bodyPr>
          <a:lstStyle/>
          <a:p>
            <a:pPr algn="ctr">
              <a:lnSpc>
                <a:spcPts val="3868"/>
              </a:lnSpc>
            </a:pPr>
            <a:r>
              <a:rPr lang="en-US" sz="3581">
                <a:solidFill>
                  <a:srgbClr val="FFFFFF"/>
                </a:solidFill>
                <a:latin typeface="Raleway Light"/>
                <a:ea typeface="Raleway Light"/>
                <a:cs typeface="Raleway Light"/>
                <a:sym typeface="Raleway Light"/>
              </a:rPr>
              <a:t>&gt;&gt; To develop an electronic voting system using RFID and RF modules for secure and contactless voting.</a:t>
            </a:r>
          </a:p>
          <a:p>
            <a:pPr algn="ctr">
              <a:lnSpc>
                <a:spcPts val="3868"/>
              </a:lnSpc>
            </a:pPr>
            <a:r>
              <a:rPr lang="en-US" sz="3581">
                <a:solidFill>
                  <a:srgbClr val="FFFFFF"/>
                </a:solidFill>
                <a:latin typeface="Raleway Light"/>
                <a:ea typeface="Raleway Light"/>
                <a:cs typeface="Raleway Light"/>
                <a:sym typeface="Raleway Light"/>
              </a:rPr>
              <a:t>   &gt;&gt; To utilize the ESP32 microcontroller for processing and WiFi-based connectivity.</a:t>
            </a:r>
          </a:p>
          <a:p>
            <a:pPr algn="ctr">
              <a:lnSpc>
                <a:spcPts val="3868"/>
              </a:lnSpc>
            </a:pPr>
            <a:r>
              <a:rPr lang="en-US" sz="3581">
                <a:solidFill>
                  <a:srgbClr val="FFFFFF"/>
                </a:solidFill>
                <a:latin typeface="Raleway Light"/>
                <a:ea typeface="Raleway Light"/>
                <a:cs typeface="Raleway Light"/>
                <a:sym typeface="Raleway Light"/>
              </a:rPr>
              <a:t>  &gt;&gt; To design a portable and compact hardware prototype integrated with buttons, LCD display, LEDs, and a buzzer.</a:t>
            </a:r>
          </a:p>
          <a:p>
            <a:pPr algn="ctr">
              <a:lnSpc>
                <a:spcPts val="3868"/>
              </a:lnSpc>
            </a:pPr>
            <a:r>
              <a:rPr lang="en-US" sz="3581">
                <a:solidFill>
                  <a:srgbClr val="FFFFFF"/>
                </a:solidFill>
                <a:latin typeface="Raleway Light"/>
                <a:ea typeface="Raleway Light"/>
                <a:cs typeface="Raleway Light"/>
                <a:sym typeface="Raleway Light"/>
              </a:rPr>
              <a:t>&gt;&gt; To store voting data in real-time to Google Sheets via Apps Script Web App.</a:t>
            </a:r>
          </a:p>
          <a:p>
            <a:pPr algn="ctr">
              <a:lnSpc>
                <a:spcPts val="3868"/>
              </a:lnSpc>
            </a:pPr>
            <a:r>
              <a:rPr lang="en-US" sz="3581">
                <a:solidFill>
                  <a:srgbClr val="FFFFFF"/>
                </a:solidFill>
                <a:latin typeface="Raleway Light"/>
                <a:ea typeface="Raleway Light"/>
                <a:cs typeface="Raleway Light"/>
                <a:sym typeface="Raleway Light"/>
              </a:rPr>
              <a:t>  &gt;&gt; To eliminate manual errors, fake votes, and duplicate entries through RFID-based identification.</a:t>
            </a:r>
          </a:p>
          <a:p>
            <a:pPr algn="ctr">
              <a:lnSpc>
                <a:spcPts val="3868"/>
              </a:lnSpc>
              <a:spcBef>
                <a:spcPct val="0"/>
              </a:spcBef>
            </a:pPr>
            <a:r>
              <a:rPr lang="en-US" sz="3581">
                <a:solidFill>
                  <a:srgbClr val="FFFFFF"/>
                </a:solidFill>
                <a:latin typeface="Raleway Light"/>
                <a:ea typeface="Raleway Light"/>
                <a:cs typeface="Raleway Light"/>
                <a:sym typeface="Raleway Light"/>
              </a:rPr>
              <a:t>&gt;&gt; To enhance transparency, reliability, and efficiency in small-scale organizational elections.</a:t>
            </a:r>
          </a:p>
          <a:p>
            <a:pPr algn="ctr">
              <a:lnSpc>
                <a:spcPts val="3868"/>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913042" y="922617"/>
            <a:ext cx="728027" cy="684345"/>
          </a:xfrm>
          <a:custGeom>
            <a:avLst/>
            <a:gdLst/>
            <a:ahLst/>
            <a:cxnLst/>
            <a:rect r="r" b="b" t="t" l="l"/>
            <a:pathLst>
              <a:path h="684345" w="728027">
                <a:moveTo>
                  <a:pt x="0" y="0"/>
                </a:moveTo>
                <a:lnTo>
                  <a:pt x="728026" y="0"/>
                </a:lnTo>
                <a:lnTo>
                  <a:pt x="728026" y="684345"/>
                </a:lnTo>
                <a:lnTo>
                  <a:pt x="0" y="6843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39496" y="472282"/>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999887" y="472282"/>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38510" y="9258300"/>
            <a:ext cx="2728988" cy="487567"/>
          </a:xfrm>
          <a:custGeom>
            <a:avLst/>
            <a:gdLst/>
            <a:ahLst/>
            <a:cxnLst/>
            <a:rect r="r" b="b" t="t" l="l"/>
            <a:pathLst>
              <a:path h="487567" w="2728988">
                <a:moveTo>
                  <a:pt x="0" y="0"/>
                </a:moveTo>
                <a:lnTo>
                  <a:pt x="2728988" y="0"/>
                </a:lnTo>
                <a:lnTo>
                  <a:pt x="2728988" y="487567"/>
                </a:lnTo>
                <a:lnTo>
                  <a:pt x="0" y="4875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7501920" y="9277350"/>
            <a:ext cx="3708113" cy="614294"/>
          </a:xfrm>
          <a:prstGeom prst="rect">
            <a:avLst/>
          </a:prstGeom>
        </p:spPr>
        <p:txBody>
          <a:bodyPr anchor="t" rtlCol="false" tIns="0" lIns="0" bIns="0" rIns="0">
            <a:spAutoFit/>
          </a:bodyPr>
          <a:lstStyle/>
          <a:p>
            <a:pPr algn="ctr">
              <a:lnSpc>
                <a:spcPts val="2430"/>
              </a:lnSpc>
              <a:spcBef>
                <a:spcPct val="0"/>
              </a:spcBef>
            </a:pPr>
            <a:r>
              <a:rPr lang="en-US" sz="2250">
                <a:solidFill>
                  <a:srgbClr val="FFFFFF"/>
                </a:solidFill>
                <a:latin typeface="Gruppo"/>
                <a:ea typeface="Gruppo"/>
                <a:cs typeface="Gruppo"/>
                <a:sym typeface="Gruppo"/>
              </a:rPr>
              <a:t>SKNCOE SE (E&amp;TC) 2024-25</a:t>
            </a:r>
          </a:p>
          <a:p>
            <a:pPr algn="ctr">
              <a:lnSpc>
                <a:spcPts val="2430"/>
              </a:lnSpc>
              <a:spcBef>
                <a:spcPct val="0"/>
              </a:spcBef>
            </a:pPr>
          </a:p>
        </p:txBody>
      </p:sp>
      <p:sp>
        <p:nvSpPr>
          <p:cNvPr name="TextBox 7" id="7"/>
          <p:cNvSpPr txBox="true"/>
          <p:nvPr/>
        </p:nvSpPr>
        <p:spPr>
          <a:xfrm rot="0">
            <a:off x="3467498" y="859097"/>
            <a:ext cx="11028326" cy="863267"/>
          </a:xfrm>
          <a:prstGeom prst="rect">
            <a:avLst/>
          </a:prstGeom>
        </p:spPr>
        <p:txBody>
          <a:bodyPr anchor="t" rtlCol="false" tIns="0" lIns="0" bIns="0" rIns="0">
            <a:spAutoFit/>
          </a:bodyPr>
          <a:lstStyle/>
          <a:p>
            <a:pPr algn="ctr">
              <a:lnSpc>
                <a:spcPts val="6880"/>
              </a:lnSpc>
            </a:pPr>
            <a:r>
              <a:rPr lang="en-US" sz="5460">
                <a:solidFill>
                  <a:srgbClr val="FFFFFF"/>
                </a:solidFill>
                <a:latin typeface="HK Modular"/>
                <a:ea typeface="HK Modular"/>
                <a:cs typeface="HK Modular"/>
                <a:sym typeface="HK Modular"/>
              </a:rPr>
              <a:t>OBJECTIVES</a:t>
            </a:r>
          </a:p>
        </p:txBody>
      </p:sp>
      <p:sp>
        <p:nvSpPr>
          <p:cNvPr name="TextBox 8" id="8"/>
          <p:cNvSpPr txBox="true"/>
          <p:nvPr/>
        </p:nvSpPr>
        <p:spPr>
          <a:xfrm rot="0">
            <a:off x="1452653" y="2280406"/>
            <a:ext cx="15806647" cy="6536424"/>
          </a:xfrm>
          <a:prstGeom prst="rect">
            <a:avLst/>
          </a:prstGeom>
        </p:spPr>
        <p:txBody>
          <a:bodyPr anchor="t" rtlCol="false" tIns="0" lIns="0" bIns="0" rIns="0">
            <a:spAutoFit/>
          </a:bodyPr>
          <a:lstStyle/>
          <a:p>
            <a:pPr algn="ctr">
              <a:lnSpc>
                <a:spcPts val="2603"/>
              </a:lnSpc>
            </a:pPr>
            <a:r>
              <a:rPr lang="en-US" sz="2411">
                <a:solidFill>
                  <a:srgbClr val="FFFFFF"/>
                </a:solidFill>
                <a:latin typeface="Raleway Light"/>
                <a:ea typeface="Raleway Light"/>
                <a:cs typeface="Raleway Light"/>
                <a:sym typeface="Raleway Light"/>
              </a:rPr>
              <a:t>•To uniquely identify each voter using RFID cards or tags, ensuring secure and authorized access.</a:t>
            </a:r>
          </a:p>
          <a:p>
            <a:pPr algn="ctr">
              <a:lnSpc>
                <a:spcPts val="2603"/>
              </a:lnSpc>
            </a:pPr>
          </a:p>
          <a:p>
            <a:pPr algn="ctr">
              <a:lnSpc>
                <a:spcPts val="2603"/>
              </a:lnSpc>
            </a:pPr>
            <a:r>
              <a:rPr lang="en-US" sz="2411">
                <a:solidFill>
                  <a:srgbClr val="FFFFFF"/>
                </a:solidFill>
                <a:latin typeface="Raleway Light"/>
                <a:ea typeface="Raleway Light"/>
                <a:cs typeface="Raleway Light"/>
                <a:sym typeface="Raleway Light"/>
              </a:rPr>
              <a:t>•To interface the RFID module (RC522) with ESP32 for card scanning and UID detection.</a:t>
            </a:r>
          </a:p>
          <a:p>
            <a:pPr algn="ctr">
              <a:lnSpc>
                <a:spcPts val="2603"/>
              </a:lnSpc>
            </a:pPr>
          </a:p>
          <a:p>
            <a:pPr algn="ctr">
              <a:lnSpc>
                <a:spcPts val="2603"/>
              </a:lnSpc>
            </a:pPr>
            <a:r>
              <a:rPr lang="en-US" sz="2411">
                <a:solidFill>
                  <a:srgbClr val="FFFFFF"/>
                </a:solidFill>
                <a:latin typeface="Raleway Light"/>
                <a:ea typeface="Raleway Light"/>
                <a:cs typeface="Raleway Light"/>
                <a:sym typeface="Raleway Light"/>
              </a:rPr>
              <a:t>•To integrate buttons representing different political parties (BJP, INC, AAP, NOTA) for casting votes.</a:t>
            </a:r>
          </a:p>
          <a:p>
            <a:pPr algn="ctr">
              <a:lnSpc>
                <a:spcPts val="2603"/>
              </a:lnSpc>
            </a:pPr>
          </a:p>
          <a:p>
            <a:pPr algn="ctr">
              <a:lnSpc>
                <a:spcPts val="2603"/>
              </a:lnSpc>
            </a:pPr>
            <a:r>
              <a:rPr lang="en-US" sz="2411">
                <a:solidFill>
                  <a:srgbClr val="FFFFFF"/>
                </a:solidFill>
                <a:latin typeface="Raleway Light"/>
                <a:ea typeface="Raleway Light"/>
                <a:cs typeface="Raleway Light"/>
                <a:sym typeface="Raleway Light"/>
              </a:rPr>
              <a:t>•To provide real-time feedback to voters using LEDs, buzzer, and a 16x2 I2C LCD display.</a:t>
            </a:r>
          </a:p>
          <a:p>
            <a:pPr algn="ctr">
              <a:lnSpc>
                <a:spcPts val="2603"/>
              </a:lnSpc>
            </a:pPr>
          </a:p>
          <a:p>
            <a:pPr algn="ctr">
              <a:lnSpc>
                <a:spcPts val="2603"/>
              </a:lnSpc>
            </a:pPr>
            <a:r>
              <a:rPr lang="en-US" sz="2411">
                <a:solidFill>
                  <a:srgbClr val="FFFFFF"/>
                </a:solidFill>
                <a:latin typeface="Raleway Light"/>
                <a:ea typeface="Raleway Light"/>
                <a:cs typeface="Raleway Light"/>
                <a:sym typeface="Raleway Light"/>
              </a:rPr>
              <a:t>•To enable vote casting timeout and invalid card handling using custom logic in Arduino code.</a:t>
            </a:r>
          </a:p>
          <a:p>
            <a:pPr algn="ctr">
              <a:lnSpc>
                <a:spcPts val="2603"/>
              </a:lnSpc>
            </a:pPr>
          </a:p>
          <a:p>
            <a:pPr algn="ctr">
              <a:lnSpc>
                <a:spcPts val="2603"/>
              </a:lnSpc>
            </a:pPr>
            <a:r>
              <a:rPr lang="en-US" sz="2411">
                <a:solidFill>
                  <a:srgbClr val="FFFFFF"/>
                </a:solidFill>
                <a:latin typeface="Raleway Light"/>
                <a:ea typeface="Raleway Light"/>
                <a:cs typeface="Raleway Light"/>
                <a:sym typeface="Raleway Light"/>
              </a:rPr>
              <a:t>•To implement master/admin RFID card functionality for ending voting and displaying the result.</a:t>
            </a:r>
          </a:p>
          <a:p>
            <a:pPr algn="ctr">
              <a:lnSpc>
                <a:spcPts val="2603"/>
              </a:lnSpc>
            </a:pPr>
          </a:p>
          <a:p>
            <a:pPr algn="ctr">
              <a:lnSpc>
                <a:spcPts val="2603"/>
              </a:lnSpc>
            </a:pPr>
            <a:r>
              <a:rPr lang="en-US" sz="2411">
                <a:solidFill>
                  <a:srgbClr val="FFFFFF"/>
                </a:solidFill>
                <a:latin typeface="Raleway Light"/>
                <a:ea typeface="Raleway Light"/>
                <a:cs typeface="Raleway Light"/>
                <a:sym typeface="Raleway Light"/>
              </a:rPr>
              <a:t>•To display vote summary and winner on both the LCD and send it to a Google Sheet via WiFi</a:t>
            </a:r>
          </a:p>
          <a:p>
            <a:pPr algn="ctr">
              <a:lnSpc>
                <a:spcPts val="2603"/>
              </a:lnSpc>
            </a:pPr>
            <a:r>
              <a:rPr lang="en-US" sz="2411">
                <a:solidFill>
                  <a:srgbClr val="FFFFFF"/>
                </a:solidFill>
                <a:latin typeface="Raleway Light"/>
                <a:ea typeface="Raleway Light"/>
                <a:cs typeface="Raleway Light"/>
                <a:sym typeface="Raleway Light"/>
              </a:rPr>
              <a:t>.</a:t>
            </a:r>
          </a:p>
          <a:p>
            <a:pPr algn="ctr">
              <a:lnSpc>
                <a:spcPts val="2603"/>
              </a:lnSpc>
            </a:pPr>
            <a:r>
              <a:rPr lang="en-US" sz="2411">
                <a:solidFill>
                  <a:srgbClr val="FFFFFF"/>
                </a:solidFill>
                <a:latin typeface="Raleway Light"/>
                <a:ea typeface="Raleway Light"/>
                <a:cs typeface="Raleway Light"/>
                <a:sym typeface="Raleway Light"/>
              </a:rPr>
              <a:t>•To prevent multiple voting from the same card by tracking already-voted users.</a:t>
            </a:r>
          </a:p>
          <a:p>
            <a:pPr algn="ctr">
              <a:lnSpc>
                <a:spcPts val="2603"/>
              </a:lnSpc>
            </a:pPr>
          </a:p>
          <a:p>
            <a:pPr algn="ctr">
              <a:lnSpc>
                <a:spcPts val="2603"/>
              </a:lnSpc>
            </a:pPr>
            <a:r>
              <a:rPr lang="en-US" sz="2411">
                <a:solidFill>
                  <a:srgbClr val="FFFFFF"/>
                </a:solidFill>
                <a:latin typeface="Raleway Light"/>
                <a:ea typeface="Raleway Light"/>
                <a:cs typeface="Raleway Light"/>
                <a:sym typeface="Raleway Light"/>
              </a:rPr>
              <a:t>•To improve user-friendliness with LCD instructions, countdowns, and error handling.</a:t>
            </a:r>
          </a:p>
          <a:p>
            <a:pPr algn="ctr">
              <a:lnSpc>
                <a:spcPts val="2603"/>
              </a:lnSpc>
            </a:pPr>
          </a:p>
          <a:p>
            <a:pPr algn="ctr">
              <a:lnSpc>
                <a:spcPts val="2603"/>
              </a:lnSpc>
              <a:spcBef>
                <a:spcPct val="0"/>
              </a:spcBef>
            </a:pPr>
            <a:r>
              <a:rPr lang="en-US" sz="2411">
                <a:solidFill>
                  <a:srgbClr val="FFFFFF"/>
                </a:solidFill>
                <a:latin typeface="Raleway Light"/>
                <a:ea typeface="Raleway Light"/>
                <a:cs typeface="Raleway Light"/>
                <a:sym typeface="Raleway Light"/>
              </a:rPr>
              <a:t>•To demonstrate a functional prototype simulating real-time secure voting suitable for small-scale organizations.</a:t>
            </a:r>
          </a:p>
          <a:p>
            <a:pPr algn="ctr">
              <a:lnSpc>
                <a:spcPts val="2603"/>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936979" y="922617"/>
            <a:ext cx="728027" cy="684345"/>
          </a:xfrm>
          <a:custGeom>
            <a:avLst/>
            <a:gdLst/>
            <a:ahLst/>
            <a:cxnLst/>
            <a:rect r="r" b="b" t="t" l="l"/>
            <a:pathLst>
              <a:path h="684345" w="728027">
                <a:moveTo>
                  <a:pt x="0" y="0"/>
                </a:moveTo>
                <a:lnTo>
                  <a:pt x="728027" y="0"/>
                </a:lnTo>
                <a:lnTo>
                  <a:pt x="728027" y="684345"/>
                </a:lnTo>
                <a:lnTo>
                  <a:pt x="0" y="6843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39496" y="472282"/>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999887" y="472282"/>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38510" y="9258300"/>
            <a:ext cx="2728988" cy="487567"/>
          </a:xfrm>
          <a:custGeom>
            <a:avLst/>
            <a:gdLst/>
            <a:ahLst/>
            <a:cxnLst/>
            <a:rect r="r" b="b" t="t" l="l"/>
            <a:pathLst>
              <a:path h="487567" w="2728988">
                <a:moveTo>
                  <a:pt x="0" y="0"/>
                </a:moveTo>
                <a:lnTo>
                  <a:pt x="2728988" y="0"/>
                </a:lnTo>
                <a:lnTo>
                  <a:pt x="2728988" y="487567"/>
                </a:lnTo>
                <a:lnTo>
                  <a:pt x="0" y="4875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7501920" y="9277350"/>
            <a:ext cx="3708113" cy="614294"/>
          </a:xfrm>
          <a:prstGeom prst="rect">
            <a:avLst/>
          </a:prstGeom>
        </p:spPr>
        <p:txBody>
          <a:bodyPr anchor="t" rtlCol="false" tIns="0" lIns="0" bIns="0" rIns="0">
            <a:spAutoFit/>
          </a:bodyPr>
          <a:lstStyle/>
          <a:p>
            <a:pPr algn="ctr">
              <a:lnSpc>
                <a:spcPts val="2430"/>
              </a:lnSpc>
              <a:spcBef>
                <a:spcPct val="0"/>
              </a:spcBef>
            </a:pPr>
            <a:r>
              <a:rPr lang="en-US" sz="2250">
                <a:solidFill>
                  <a:srgbClr val="FFFFFF"/>
                </a:solidFill>
                <a:latin typeface="Gruppo"/>
                <a:ea typeface="Gruppo"/>
                <a:cs typeface="Gruppo"/>
                <a:sym typeface="Gruppo"/>
              </a:rPr>
              <a:t>SKNCOE SE (E&amp;TC) 2024-25</a:t>
            </a:r>
          </a:p>
          <a:p>
            <a:pPr algn="ctr">
              <a:lnSpc>
                <a:spcPts val="2430"/>
              </a:lnSpc>
              <a:spcBef>
                <a:spcPct val="0"/>
              </a:spcBef>
            </a:pPr>
          </a:p>
        </p:txBody>
      </p:sp>
      <p:sp>
        <p:nvSpPr>
          <p:cNvPr name="TextBox 7" id="7"/>
          <p:cNvSpPr txBox="true"/>
          <p:nvPr/>
        </p:nvSpPr>
        <p:spPr>
          <a:xfrm rot="0">
            <a:off x="4118966" y="814107"/>
            <a:ext cx="11028326" cy="863267"/>
          </a:xfrm>
          <a:prstGeom prst="rect">
            <a:avLst/>
          </a:prstGeom>
        </p:spPr>
        <p:txBody>
          <a:bodyPr anchor="t" rtlCol="false" tIns="0" lIns="0" bIns="0" rIns="0">
            <a:spAutoFit/>
          </a:bodyPr>
          <a:lstStyle/>
          <a:p>
            <a:pPr algn="ctr">
              <a:lnSpc>
                <a:spcPts val="6880"/>
              </a:lnSpc>
            </a:pPr>
            <a:r>
              <a:rPr lang="en-US" sz="5460">
                <a:solidFill>
                  <a:srgbClr val="FFFFFF"/>
                </a:solidFill>
                <a:latin typeface="HK Modular"/>
                <a:ea typeface="HK Modular"/>
                <a:cs typeface="HK Modular"/>
                <a:sym typeface="HK Modular"/>
              </a:rPr>
              <a:t>ABSTRACT</a:t>
            </a:r>
          </a:p>
        </p:txBody>
      </p:sp>
      <p:sp>
        <p:nvSpPr>
          <p:cNvPr name="TextBox 8" id="8"/>
          <p:cNvSpPr txBox="true"/>
          <p:nvPr/>
        </p:nvSpPr>
        <p:spPr>
          <a:xfrm rot="0">
            <a:off x="531753" y="2289931"/>
            <a:ext cx="17374465" cy="6968369"/>
          </a:xfrm>
          <a:prstGeom prst="rect">
            <a:avLst/>
          </a:prstGeom>
        </p:spPr>
        <p:txBody>
          <a:bodyPr anchor="t" rtlCol="false" tIns="0" lIns="0" bIns="0" rIns="0">
            <a:spAutoFit/>
          </a:bodyPr>
          <a:lstStyle/>
          <a:p>
            <a:pPr algn="ctr">
              <a:lnSpc>
                <a:spcPts val="2924"/>
              </a:lnSpc>
            </a:pPr>
          </a:p>
          <a:p>
            <a:pPr algn="ctr">
              <a:lnSpc>
                <a:spcPts val="2924"/>
              </a:lnSpc>
            </a:pPr>
            <a:r>
              <a:rPr lang="en-US" sz="2708">
                <a:solidFill>
                  <a:srgbClr val="FFFFFF"/>
                </a:solidFill>
                <a:latin typeface="Raleway Light"/>
                <a:ea typeface="Raleway Light"/>
                <a:cs typeface="Raleway Light"/>
                <a:sym typeface="Raleway Light"/>
              </a:rPr>
              <a:t>🔹 This project presents an RFID &amp; RF Based E-Voting System designed to ensure secure and transparent elections by preventing fraud and duplicate voting.</a:t>
            </a:r>
          </a:p>
          <a:p>
            <a:pPr algn="ctr">
              <a:lnSpc>
                <a:spcPts val="2924"/>
              </a:lnSpc>
            </a:pPr>
          </a:p>
          <a:p>
            <a:pPr algn="ctr">
              <a:lnSpc>
                <a:spcPts val="2924"/>
              </a:lnSpc>
            </a:pPr>
          </a:p>
          <a:p>
            <a:pPr algn="ctr">
              <a:lnSpc>
                <a:spcPts val="2924"/>
              </a:lnSpc>
            </a:pPr>
            <a:r>
              <a:rPr lang="en-US" sz="2708">
                <a:solidFill>
                  <a:srgbClr val="FFFFFF"/>
                </a:solidFill>
                <a:latin typeface="Raleway Light"/>
                <a:ea typeface="Raleway Light"/>
                <a:cs typeface="Raleway Light"/>
                <a:sym typeface="Raleway Light"/>
              </a:rPr>
              <a:t>🔹 It uses an ESP32 microcontroller with an RC522 RFID scanner, buttons for party selection, LEDs, buzzer, and a 16x2 LCD for real-time feedback.</a:t>
            </a:r>
          </a:p>
          <a:p>
            <a:pPr algn="ctr">
              <a:lnSpc>
                <a:spcPts val="2924"/>
              </a:lnSpc>
            </a:pPr>
          </a:p>
          <a:p>
            <a:pPr algn="ctr">
              <a:lnSpc>
                <a:spcPts val="2924"/>
              </a:lnSpc>
            </a:pPr>
          </a:p>
          <a:p>
            <a:pPr algn="ctr">
              <a:lnSpc>
                <a:spcPts val="2924"/>
              </a:lnSpc>
            </a:pPr>
            <a:r>
              <a:rPr lang="en-US" sz="2708">
                <a:solidFill>
                  <a:srgbClr val="FFFFFF"/>
                </a:solidFill>
                <a:latin typeface="Raleway Light"/>
                <a:ea typeface="Raleway Light"/>
                <a:cs typeface="Raleway Light"/>
                <a:sym typeface="Raleway Light"/>
              </a:rPr>
              <a:t>🔹 Voters scan their RFID cards to authenticate and vote once. Votes are sent live to a Google Sheet via WiFi.</a:t>
            </a:r>
          </a:p>
          <a:p>
            <a:pPr algn="ctr">
              <a:lnSpc>
                <a:spcPts val="2924"/>
              </a:lnSpc>
            </a:pPr>
          </a:p>
          <a:p>
            <a:pPr algn="ctr">
              <a:lnSpc>
                <a:spcPts val="2924"/>
              </a:lnSpc>
            </a:pPr>
          </a:p>
          <a:p>
            <a:pPr algn="ctr">
              <a:lnSpc>
                <a:spcPts val="2924"/>
              </a:lnSpc>
            </a:pPr>
            <a:r>
              <a:rPr lang="en-US" sz="2708">
                <a:solidFill>
                  <a:srgbClr val="FFFFFF"/>
                </a:solidFill>
                <a:latin typeface="Raleway Light"/>
                <a:ea typeface="Raleway Light"/>
                <a:cs typeface="Raleway Light"/>
                <a:sym typeface="Raleway Light"/>
              </a:rPr>
              <a:t>🔹 A Master RFID card ends voting and shows the final summary with the winner. The system includes invalid card alerts, duplicate vote prevention, auto timeout, and visual feedback.</a:t>
            </a:r>
          </a:p>
          <a:p>
            <a:pPr algn="ctr">
              <a:lnSpc>
                <a:spcPts val="2924"/>
              </a:lnSpc>
            </a:pPr>
          </a:p>
          <a:p>
            <a:pPr algn="ctr">
              <a:lnSpc>
                <a:spcPts val="2924"/>
              </a:lnSpc>
            </a:pPr>
          </a:p>
          <a:p>
            <a:pPr algn="ctr">
              <a:lnSpc>
                <a:spcPts val="2924"/>
              </a:lnSpc>
            </a:pPr>
            <a:r>
              <a:rPr lang="en-US" sz="2708">
                <a:solidFill>
                  <a:srgbClr val="FFFFFF"/>
                </a:solidFill>
                <a:latin typeface="Raleway Light"/>
                <a:ea typeface="Raleway Light"/>
                <a:cs typeface="Raleway Light"/>
                <a:sym typeface="Raleway Light"/>
              </a:rPr>
              <a:t>🔹 Ideal for internal elections in institutions or organizations as a reliable, tamper-proof prototype.</a:t>
            </a:r>
          </a:p>
          <a:p>
            <a:pPr algn="ctr">
              <a:lnSpc>
                <a:spcPts val="2924"/>
              </a:lnSpc>
              <a:spcBef>
                <a:spcPct val="0"/>
              </a:spcBef>
            </a:pPr>
          </a:p>
          <a:p>
            <a:pPr algn="ctr">
              <a:lnSpc>
                <a:spcPts val="2924"/>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300811" y="167862"/>
            <a:ext cx="728027" cy="684345"/>
          </a:xfrm>
          <a:custGeom>
            <a:avLst/>
            <a:gdLst/>
            <a:ahLst/>
            <a:cxnLst/>
            <a:rect r="r" b="b" t="t" l="l"/>
            <a:pathLst>
              <a:path h="684345" w="728027">
                <a:moveTo>
                  <a:pt x="0" y="0"/>
                </a:moveTo>
                <a:lnTo>
                  <a:pt x="728026" y="0"/>
                </a:lnTo>
                <a:lnTo>
                  <a:pt x="728026" y="684345"/>
                </a:lnTo>
                <a:lnTo>
                  <a:pt x="0" y="6843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43769" y="214456"/>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04161" y="214456"/>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09885" y="9502083"/>
            <a:ext cx="2728988" cy="487567"/>
          </a:xfrm>
          <a:custGeom>
            <a:avLst/>
            <a:gdLst/>
            <a:ahLst/>
            <a:cxnLst/>
            <a:rect r="r" b="b" t="t" l="l"/>
            <a:pathLst>
              <a:path h="487567" w="2728988">
                <a:moveTo>
                  <a:pt x="0" y="0"/>
                </a:moveTo>
                <a:lnTo>
                  <a:pt x="2728988" y="0"/>
                </a:lnTo>
                <a:lnTo>
                  <a:pt x="2728988" y="487567"/>
                </a:lnTo>
                <a:lnTo>
                  <a:pt x="0" y="4875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aphicFrame>
        <p:nvGraphicFramePr>
          <p:cNvPr name="Table 6" id="6"/>
          <p:cNvGraphicFramePr>
            <a:graphicFrameLocks noGrp="true"/>
          </p:cNvGraphicFramePr>
          <p:nvPr/>
        </p:nvGraphicFramePr>
        <p:xfrm>
          <a:off x="724426" y="1264790"/>
          <a:ext cx="16839147" cy="8001000"/>
        </p:xfrm>
        <a:graphic>
          <a:graphicData uri="http://schemas.openxmlformats.org/drawingml/2006/table">
            <a:tbl>
              <a:tblPr/>
              <a:tblGrid>
                <a:gridCol w="940670"/>
                <a:gridCol w="1815431"/>
                <a:gridCol w="5347365"/>
                <a:gridCol w="8735680"/>
              </a:tblGrid>
              <a:tr h="727364">
                <a:tc>
                  <a:txBody>
                    <a:bodyPr anchor="t" rtlCol="false"/>
                    <a:lstStyle/>
                    <a:p>
                      <a:pPr algn="ctr">
                        <a:lnSpc>
                          <a:spcPts val="2905"/>
                        </a:lnSpc>
                        <a:defRPr/>
                      </a:pPr>
                      <a:r>
                        <a:rPr lang="en-US" sz="2075">
                          <a:solidFill>
                            <a:srgbClr val="000000"/>
                          </a:solidFill>
                          <a:latin typeface="Gruppo"/>
                          <a:ea typeface="Gruppo"/>
                          <a:cs typeface="Gruppo"/>
                          <a:sym typeface="Gruppo"/>
                        </a:rPr>
                        <a:t>S.N.</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a:lnSpc>
                          <a:spcPts val="2905"/>
                        </a:lnSpc>
                        <a:defRPr/>
                      </a:pPr>
                      <a:r>
                        <a:rPr lang="en-US" sz="2075">
                          <a:solidFill>
                            <a:srgbClr val="000000"/>
                          </a:solidFill>
                          <a:latin typeface="Gruppo"/>
                          <a:ea typeface="Gruppo"/>
                          <a:cs typeface="Gruppo"/>
                          <a:sym typeface="Gruppo"/>
                        </a:rPr>
                        <a:t>Year</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a:lnSpc>
                          <a:spcPts val="2905"/>
                        </a:lnSpc>
                        <a:defRPr/>
                      </a:pPr>
                      <a:r>
                        <a:rPr lang="en-US" sz="2075">
                          <a:solidFill>
                            <a:srgbClr val="000000"/>
                          </a:solidFill>
                          <a:latin typeface="Gruppo"/>
                          <a:ea typeface="Gruppo"/>
                          <a:cs typeface="Gruppo"/>
                          <a:sym typeface="Gruppo"/>
                        </a:rPr>
                        <a:t>Title</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a:lnSpc>
                          <a:spcPts val="2905"/>
                        </a:lnSpc>
                        <a:defRPr/>
                      </a:pPr>
                      <a:r>
                        <a:rPr lang="en-US" sz="2075">
                          <a:solidFill>
                            <a:srgbClr val="000000"/>
                          </a:solidFill>
                          <a:latin typeface="Gruppo"/>
                          <a:ea typeface="Gruppo"/>
                          <a:cs typeface="Gruppo"/>
                          <a:sym typeface="Gruppo"/>
                        </a:rPr>
                        <a:t>Methodology</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r>
              <a:tr h="1454727">
                <a:tc>
                  <a:txBody>
                    <a:bodyPr anchor="t" rtlCol="false"/>
                    <a:lstStyle/>
                    <a:p>
                      <a:pPr algn="ctr">
                        <a:lnSpc>
                          <a:spcPts val="2905"/>
                        </a:lnSpc>
                        <a:defRPr/>
                      </a:pPr>
                      <a:r>
                        <a:rPr lang="en-US" sz="2075">
                          <a:solidFill>
                            <a:srgbClr val="FFFFFF"/>
                          </a:solidFill>
                          <a:latin typeface="Gruppo"/>
                          <a:ea typeface="Gruppo"/>
                          <a:cs typeface="Gruppo"/>
                          <a:sym typeface="Gruppo"/>
                        </a:rPr>
                        <a:t>1 )</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05"/>
                        </a:lnSpc>
                        <a:defRPr/>
                      </a:pPr>
                      <a:r>
                        <a:rPr lang="en-US" sz="2075">
                          <a:solidFill>
                            <a:srgbClr val="FFFFFF"/>
                          </a:solidFill>
                          <a:latin typeface="Gruppo"/>
                          <a:ea typeface="Gruppo"/>
                          <a:cs typeface="Gruppo"/>
                          <a:sym typeface="Gruppo"/>
                        </a:rPr>
                        <a:t>2017</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05"/>
                        </a:lnSpc>
                        <a:defRPr/>
                      </a:pPr>
                      <a:r>
                        <a:rPr lang="en-US" sz="2075">
                          <a:solidFill>
                            <a:srgbClr val="FFFFFF"/>
                          </a:solidFill>
                          <a:latin typeface="Gruppo"/>
                          <a:ea typeface="Gruppo"/>
                          <a:cs typeface="Gruppo"/>
                          <a:sym typeface="Gruppo"/>
                        </a:rPr>
                        <a:t>RFID-Based Electronic Voting Machine with Secure Access</a:t>
                      </a:r>
                      <a:endParaRPr lang="en-US" sz="1100"/>
                    </a:p>
                    <a:p>
                      <a:pPr algn="ctr">
                        <a:lnSpc>
                          <a:spcPts val="2905"/>
                        </a:lnSpc>
                      </a:pP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05"/>
                        </a:lnSpc>
                        <a:defRPr/>
                      </a:pPr>
                      <a:r>
                        <a:rPr lang="en-US" sz="2075">
                          <a:solidFill>
                            <a:srgbClr val="FFFFFF"/>
                          </a:solidFill>
                          <a:latin typeface="Gruppo"/>
                          <a:ea typeface="Gruppo"/>
                          <a:cs typeface="Gruppo"/>
                          <a:sym typeface="Gruppo"/>
                        </a:rPr>
                        <a:t>Proposed a secure voting system using RFID cards to authenticate voters and restrict duplicate voting.</a:t>
                      </a:r>
                      <a:endParaRPr lang="en-US" sz="1100"/>
                    </a:p>
                    <a:p>
                      <a:pPr algn="ctr">
                        <a:lnSpc>
                          <a:spcPts val="2905"/>
                        </a:lnSpc>
                      </a:pP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454727">
                <a:tc>
                  <a:txBody>
                    <a:bodyPr anchor="t" rtlCol="false"/>
                    <a:lstStyle/>
                    <a:p>
                      <a:pPr algn="ctr">
                        <a:lnSpc>
                          <a:spcPts val="2905"/>
                        </a:lnSpc>
                        <a:defRPr/>
                      </a:pPr>
                      <a:r>
                        <a:rPr lang="en-US" sz="2075">
                          <a:solidFill>
                            <a:srgbClr val="FFFFFF"/>
                          </a:solidFill>
                          <a:latin typeface="Gruppo"/>
                          <a:ea typeface="Gruppo"/>
                          <a:cs typeface="Gruppo"/>
                          <a:sym typeface="Gruppo"/>
                        </a:rPr>
                        <a:t>2 )</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05"/>
                        </a:lnSpc>
                        <a:defRPr/>
                      </a:pPr>
                      <a:r>
                        <a:rPr lang="en-US" sz="2075">
                          <a:solidFill>
                            <a:srgbClr val="FFFFFF"/>
                          </a:solidFill>
                          <a:latin typeface="Gruppo"/>
                          <a:ea typeface="Gruppo"/>
                          <a:cs typeface="Gruppo"/>
                          <a:sym typeface="Gruppo"/>
                        </a:rPr>
                        <a:t>2019</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05"/>
                        </a:lnSpc>
                        <a:defRPr/>
                      </a:pPr>
                      <a:r>
                        <a:rPr lang="en-US" sz="2075">
                          <a:solidFill>
                            <a:srgbClr val="FFFFFF"/>
                          </a:solidFill>
                          <a:latin typeface="Gruppo"/>
                          <a:ea typeface="Gruppo"/>
                          <a:cs typeface="Gruppo"/>
                          <a:sym typeface="Gruppo"/>
                        </a:rPr>
                        <a:t>IoT-Enabled E-Voting System Using ESP32 and Cloud Integration</a:t>
                      </a:r>
                      <a:endParaRPr lang="en-US" sz="1100"/>
                    </a:p>
                    <a:p>
                      <a:pPr algn="ctr">
                        <a:lnSpc>
                          <a:spcPts val="2905"/>
                        </a:lnSpc>
                      </a:pP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05"/>
                        </a:lnSpc>
                        <a:defRPr/>
                      </a:pPr>
                      <a:r>
                        <a:rPr lang="en-US" sz="2075">
                          <a:solidFill>
                            <a:srgbClr val="FFFFFF"/>
                          </a:solidFill>
                          <a:latin typeface="Gruppo"/>
                          <a:ea typeface="Gruppo"/>
                          <a:cs typeface="Gruppo"/>
                          <a:sym typeface="Gruppo"/>
                        </a:rPr>
                        <a:t>Integrated ESP32 with RFID and Google Sheets to store votes in real time and visualize data.</a:t>
                      </a:r>
                      <a:endParaRPr lang="en-US" sz="1100"/>
                    </a:p>
                    <a:p>
                      <a:pPr algn="ctr">
                        <a:lnSpc>
                          <a:spcPts val="2905"/>
                        </a:lnSpc>
                      </a:pP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454727">
                <a:tc>
                  <a:txBody>
                    <a:bodyPr anchor="t" rtlCol="false"/>
                    <a:lstStyle/>
                    <a:p>
                      <a:pPr algn="ctr">
                        <a:lnSpc>
                          <a:spcPts val="2905"/>
                        </a:lnSpc>
                        <a:defRPr/>
                      </a:pPr>
                      <a:r>
                        <a:rPr lang="en-US" sz="2075">
                          <a:solidFill>
                            <a:srgbClr val="FFFFFF"/>
                          </a:solidFill>
                          <a:latin typeface="Gruppo"/>
                          <a:ea typeface="Gruppo"/>
                          <a:cs typeface="Gruppo"/>
                          <a:sym typeface="Gruppo"/>
                        </a:rPr>
                        <a:t>3 )</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05"/>
                        </a:lnSpc>
                        <a:defRPr/>
                      </a:pPr>
                      <a:r>
                        <a:rPr lang="en-US" sz="2075">
                          <a:solidFill>
                            <a:srgbClr val="FFFFFF"/>
                          </a:solidFill>
                          <a:latin typeface="Gruppo"/>
                          <a:ea typeface="Gruppo"/>
                          <a:cs typeface="Gruppo"/>
                          <a:sym typeface="Gruppo"/>
                        </a:rPr>
                        <a:t>2020</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05"/>
                        </a:lnSpc>
                        <a:defRPr/>
                      </a:pPr>
                      <a:r>
                        <a:rPr lang="en-US" sz="2075">
                          <a:solidFill>
                            <a:srgbClr val="FFFFFF"/>
                          </a:solidFill>
                          <a:latin typeface="Gruppo"/>
                          <a:ea typeface="Gruppo"/>
                          <a:cs typeface="Gruppo"/>
                          <a:sym typeface="Gruppo"/>
                        </a:rPr>
                        <a:t>Multi-Level Authentication E-Voting System Using RFID &amp; Biometrics</a:t>
                      </a:r>
                      <a:endParaRPr lang="en-US" sz="1100"/>
                    </a:p>
                    <a:p>
                      <a:pPr algn="ctr">
                        <a:lnSpc>
                          <a:spcPts val="2905"/>
                        </a:lnSpc>
                      </a:pP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05"/>
                        </a:lnSpc>
                        <a:defRPr/>
                      </a:pPr>
                      <a:r>
                        <a:rPr lang="en-US" sz="2075">
                          <a:solidFill>
                            <a:srgbClr val="FFFFFF"/>
                          </a:solidFill>
                          <a:latin typeface="Gruppo"/>
                          <a:ea typeface="Gruppo"/>
                          <a:cs typeface="Gruppo"/>
                          <a:sym typeface="Gruppo"/>
                        </a:rPr>
                        <a:t>Combined fingerprint recognition with RFID card scanning to ensure high-level identity validation.</a:t>
                      </a:r>
                      <a:endParaRPr lang="en-US" sz="1100"/>
                    </a:p>
                    <a:p>
                      <a:pPr algn="ctr">
                        <a:lnSpc>
                          <a:spcPts val="2905"/>
                        </a:lnSpc>
                      </a:pP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454727">
                <a:tc>
                  <a:txBody>
                    <a:bodyPr anchor="t" rtlCol="false"/>
                    <a:lstStyle/>
                    <a:p>
                      <a:pPr algn="ctr">
                        <a:lnSpc>
                          <a:spcPts val="2905"/>
                        </a:lnSpc>
                        <a:defRPr/>
                      </a:pPr>
                      <a:r>
                        <a:rPr lang="en-US" sz="2075">
                          <a:solidFill>
                            <a:srgbClr val="FFFFFF"/>
                          </a:solidFill>
                          <a:latin typeface="Gruppo"/>
                          <a:ea typeface="Gruppo"/>
                          <a:cs typeface="Gruppo"/>
                          <a:sym typeface="Gruppo"/>
                        </a:rPr>
                        <a:t>4 )</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05"/>
                        </a:lnSpc>
                        <a:defRPr/>
                      </a:pPr>
                      <a:r>
                        <a:rPr lang="en-US" sz="2075">
                          <a:solidFill>
                            <a:srgbClr val="FFFFFF"/>
                          </a:solidFill>
                          <a:latin typeface="Gruppo"/>
                          <a:ea typeface="Gruppo"/>
                          <a:cs typeface="Gruppo"/>
                          <a:sym typeface="Gruppo"/>
                        </a:rPr>
                        <a:t>2021</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05"/>
                        </a:lnSpc>
                        <a:defRPr/>
                      </a:pPr>
                      <a:r>
                        <a:rPr lang="en-US" sz="2075">
                          <a:solidFill>
                            <a:srgbClr val="FFFFFF"/>
                          </a:solidFill>
                          <a:latin typeface="Gruppo"/>
                          <a:ea typeface="Gruppo"/>
                          <a:cs typeface="Gruppo"/>
                          <a:sym typeface="Gruppo"/>
                        </a:rPr>
                        <a:t>Secure RFID Voting System with Blockchain-Based Result Storage</a:t>
                      </a:r>
                      <a:endParaRPr lang="en-US" sz="1100"/>
                    </a:p>
                    <a:p>
                      <a:pPr algn="ctr">
                        <a:lnSpc>
                          <a:spcPts val="2905"/>
                        </a:lnSpc>
                      </a:pP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05"/>
                        </a:lnSpc>
                        <a:defRPr/>
                      </a:pPr>
                      <a:r>
                        <a:rPr lang="en-US" sz="2075">
                          <a:solidFill>
                            <a:srgbClr val="FFFFFF"/>
                          </a:solidFill>
                          <a:latin typeface="Gruppo"/>
                          <a:ea typeface="Gruppo"/>
                          <a:cs typeface="Gruppo"/>
                          <a:sym typeface="Gruppo"/>
                        </a:rPr>
                        <a:t>Used blockchain ledger to store votes submitted via RFID-based validation, ensuring tamper-proof results.</a:t>
                      </a:r>
                      <a:endParaRPr lang="en-US" sz="1100"/>
                    </a:p>
                    <a:p>
                      <a:pPr algn="ctr">
                        <a:lnSpc>
                          <a:spcPts val="2905"/>
                        </a:lnSpc>
                      </a:pP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454727">
                <a:tc>
                  <a:txBody>
                    <a:bodyPr anchor="t" rtlCol="false"/>
                    <a:lstStyle/>
                    <a:p>
                      <a:pPr algn="ctr">
                        <a:lnSpc>
                          <a:spcPts val="2905"/>
                        </a:lnSpc>
                        <a:defRPr/>
                      </a:pPr>
                      <a:r>
                        <a:rPr lang="en-US" sz="2075">
                          <a:solidFill>
                            <a:srgbClr val="FFFFFF"/>
                          </a:solidFill>
                          <a:latin typeface="Gruppo"/>
                          <a:ea typeface="Gruppo"/>
                          <a:cs typeface="Gruppo"/>
                          <a:sym typeface="Gruppo"/>
                        </a:rPr>
                        <a:t>5 )</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05"/>
                        </a:lnSpc>
                        <a:defRPr/>
                      </a:pPr>
                      <a:r>
                        <a:rPr lang="en-US" sz="2075">
                          <a:solidFill>
                            <a:srgbClr val="FFFFFF"/>
                          </a:solidFill>
                          <a:latin typeface="Gruppo"/>
                          <a:ea typeface="Gruppo"/>
                          <a:cs typeface="Gruppo"/>
                          <a:sym typeface="Gruppo"/>
                        </a:rPr>
                        <a:t>2023</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05"/>
                        </a:lnSpc>
                        <a:defRPr/>
                      </a:pPr>
                      <a:r>
                        <a:rPr lang="en-US" sz="2075">
                          <a:solidFill>
                            <a:srgbClr val="FFFFFF"/>
                          </a:solidFill>
                          <a:latin typeface="Gruppo"/>
                          <a:ea typeface="Gruppo"/>
                          <a:cs typeface="Gruppo"/>
                          <a:sym typeface="Gruppo"/>
                        </a:rPr>
                        <a:t>Real-Time IoT-Based Voting with LCD Feedback and Remote Monitoring</a:t>
                      </a:r>
                      <a:endParaRPr lang="en-US" sz="1100"/>
                    </a:p>
                    <a:p>
                      <a:pPr algn="ctr">
                        <a:lnSpc>
                          <a:spcPts val="2905"/>
                        </a:lnSpc>
                      </a:pP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05"/>
                        </a:lnSpc>
                        <a:defRPr/>
                      </a:pPr>
                      <a:r>
                        <a:rPr lang="en-US" sz="2075">
                          <a:solidFill>
                            <a:srgbClr val="FFFFFF"/>
                          </a:solidFill>
                          <a:latin typeface="Gruppo"/>
                          <a:ea typeface="Gruppo"/>
                          <a:cs typeface="Gruppo"/>
                          <a:sym typeface="Gruppo"/>
                        </a:rPr>
                        <a:t>Enabled live feedback via LCD and remote result monitoring using WiFi and cloud-based spreadsheets.</a:t>
                      </a:r>
                      <a:endParaRPr lang="en-US" sz="1100"/>
                    </a:p>
                    <a:p>
                      <a:pPr algn="ctr">
                        <a:lnSpc>
                          <a:spcPts val="2905"/>
                        </a:lnSpc>
                      </a:pP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bl>
          </a:graphicData>
        </a:graphic>
      </p:graphicFrame>
      <p:sp>
        <p:nvSpPr>
          <p:cNvPr name="TextBox 7" id="7"/>
          <p:cNvSpPr txBox="true"/>
          <p:nvPr/>
        </p:nvSpPr>
        <p:spPr>
          <a:xfrm rot="0">
            <a:off x="7051818" y="9692028"/>
            <a:ext cx="3708113" cy="614294"/>
          </a:xfrm>
          <a:prstGeom prst="rect">
            <a:avLst/>
          </a:prstGeom>
        </p:spPr>
        <p:txBody>
          <a:bodyPr anchor="t" rtlCol="false" tIns="0" lIns="0" bIns="0" rIns="0">
            <a:spAutoFit/>
          </a:bodyPr>
          <a:lstStyle/>
          <a:p>
            <a:pPr algn="ctr">
              <a:lnSpc>
                <a:spcPts val="2430"/>
              </a:lnSpc>
              <a:spcBef>
                <a:spcPct val="0"/>
              </a:spcBef>
            </a:pPr>
            <a:r>
              <a:rPr lang="en-US" sz="2250">
                <a:solidFill>
                  <a:srgbClr val="FFFFFF"/>
                </a:solidFill>
                <a:latin typeface="Gruppo"/>
                <a:ea typeface="Gruppo"/>
                <a:cs typeface="Gruppo"/>
                <a:sym typeface="Gruppo"/>
              </a:rPr>
              <a:t>SKNCOE SE (E&amp;TC) 2024-25</a:t>
            </a:r>
          </a:p>
          <a:p>
            <a:pPr algn="ctr">
              <a:lnSpc>
                <a:spcPts val="2430"/>
              </a:lnSpc>
              <a:spcBef>
                <a:spcPct val="0"/>
              </a:spcBef>
            </a:pPr>
          </a:p>
        </p:txBody>
      </p:sp>
      <p:sp>
        <p:nvSpPr>
          <p:cNvPr name="TextBox 8" id="8"/>
          <p:cNvSpPr txBox="true"/>
          <p:nvPr/>
        </p:nvSpPr>
        <p:spPr>
          <a:xfrm rot="0">
            <a:off x="3841814" y="59351"/>
            <a:ext cx="11028326" cy="863267"/>
          </a:xfrm>
          <a:prstGeom prst="rect">
            <a:avLst/>
          </a:prstGeom>
        </p:spPr>
        <p:txBody>
          <a:bodyPr anchor="t" rtlCol="false" tIns="0" lIns="0" bIns="0" rIns="0">
            <a:spAutoFit/>
          </a:bodyPr>
          <a:lstStyle/>
          <a:p>
            <a:pPr algn="ctr">
              <a:lnSpc>
                <a:spcPts val="6880"/>
              </a:lnSpc>
            </a:pPr>
            <a:r>
              <a:rPr lang="en-US" sz="5460">
                <a:solidFill>
                  <a:srgbClr val="FFFFFF"/>
                </a:solidFill>
                <a:latin typeface="HK Modular"/>
                <a:ea typeface="HK Modular"/>
                <a:cs typeface="HK Modular"/>
                <a:sym typeface="HK Modular"/>
              </a:rPr>
              <a:t>LITERATURE REVIEW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722735" y="958289"/>
            <a:ext cx="728027" cy="684345"/>
          </a:xfrm>
          <a:custGeom>
            <a:avLst/>
            <a:gdLst/>
            <a:ahLst/>
            <a:cxnLst/>
            <a:rect r="r" b="b" t="t" l="l"/>
            <a:pathLst>
              <a:path h="684345" w="728027">
                <a:moveTo>
                  <a:pt x="0" y="0"/>
                </a:moveTo>
                <a:lnTo>
                  <a:pt x="728026" y="0"/>
                </a:lnTo>
                <a:lnTo>
                  <a:pt x="728026" y="684345"/>
                </a:lnTo>
                <a:lnTo>
                  <a:pt x="0" y="6843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39496" y="472282"/>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999887" y="472282"/>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38510" y="9258300"/>
            <a:ext cx="2728988" cy="487567"/>
          </a:xfrm>
          <a:custGeom>
            <a:avLst/>
            <a:gdLst/>
            <a:ahLst/>
            <a:cxnLst/>
            <a:rect r="r" b="b" t="t" l="l"/>
            <a:pathLst>
              <a:path h="487567" w="2728988">
                <a:moveTo>
                  <a:pt x="0" y="0"/>
                </a:moveTo>
                <a:lnTo>
                  <a:pt x="2728988" y="0"/>
                </a:lnTo>
                <a:lnTo>
                  <a:pt x="2728988" y="487567"/>
                </a:lnTo>
                <a:lnTo>
                  <a:pt x="0" y="4875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7501920" y="9277350"/>
            <a:ext cx="3708113" cy="614294"/>
          </a:xfrm>
          <a:prstGeom prst="rect">
            <a:avLst/>
          </a:prstGeom>
        </p:spPr>
        <p:txBody>
          <a:bodyPr anchor="t" rtlCol="false" tIns="0" lIns="0" bIns="0" rIns="0">
            <a:spAutoFit/>
          </a:bodyPr>
          <a:lstStyle/>
          <a:p>
            <a:pPr algn="ctr">
              <a:lnSpc>
                <a:spcPts val="2430"/>
              </a:lnSpc>
              <a:spcBef>
                <a:spcPct val="0"/>
              </a:spcBef>
            </a:pPr>
            <a:r>
              <a:rPr lang="en-US" sz="2250">
                <a:solidFill>
                  <a:srgbClr val="FFFFFF"/>
                </a:solidFill>
                <a:latin typeface="Gruppo"/>
                <a:ea typeface="Gruppo"/>
                <a:cs typeface="Gruppo"/>
                <a:sym typeface="Gruppo"/>
              </a:rPr>
              <a:t>SKNCOE SE (E&amp;TC) 2024-25</a:t>
            </a:r>
          </a:p>
          <a:p>
            <a:pPr algn="ctr">
              <a:lnSpc>
                <a:spcPts val="2430"/>
              </a:lnSpc>
              <a:spcBef>
                <a:spcPct val="0"/>
              </a:spcBef>
            </a:pPr>
          </a:p>
        </p:txBody>
      </p:sp>
      <p:sp>
        <p:nvSpPr>
          <p:cNvPr name="TextBox 7" id="7"/>
          <p:cNvSpPr txBox="true"/>
          <p:nvPr/>
        </p:nvSpPr>
        <p:spPr>
          <a:xfrm rot="0">
            <a:off x="4246292" y="849778"/>
            <a:ext cx="11028326" cy="863267"/>
          </a:xfrm>
          <a:prstGeom prst="rect">
            <a:avLst/>
          </a:prstGeom>
        </p:spPr>
        <p:txBody>
          <a:bodyPr anchor="t" rtlCol="false" tIns="0" lIns="0" bIns="0" rIns="0">
            <a:spAutoFit/>
          </a:bodyPr>
          <a:lstStyle/>
          <a:p>
            <a:pPr algn="ctr">
              <a:lnSpc>
                <a:spcPts val="6880"/>
              </a:lnSpc>
            </a:pPr>
            <a:r>
              <a:rPr lang="en-US" sz="5460">
                <a:solidFill>
                  <a:srgbClr val="FFFFFF"/>
                </a:solidFill>
                <a:latin typeface="HK Modular"/>
                <a:ea typeface="HK Modular"/>
                <a:cs typeface="HK Modular"/>
                <a:sym typeface="HK Modular"/>
              </a:rPr>
              <a:t>INTRODUCTION</a:t>
            </a:r>
          </a:p>
        </p:txBody>
      </p:sp>
      <p:sp>
        <p:nvSpPr>
          <p:cNvPr name="TextBox 8" id="8"/>
          <p:cNvSpPr txBox="true"/>
          <p:nvPr/>
        </p:nvSpPr>
        <p:spPr>
          <a:xfrm rot="0">
            <a:off x="456767" y="2742186"/>
            <a:ext cx="17374465" cy="5506023"/>
          </a:xfrm>
          <a:prstGeom prst="rect">
            <a:avLst/>
          </a:prstGeom>
        </p:spPr>
        <p:txBody>
          <a:bodyPr anchor="t" rtlCol="false" tIns="0" lIns="0" bIns="0" rIns="0">
            <a:spAutoFit/>
          </a:bodyPr>
          <a:lstStyle/>
          <a:p>
            <a:pPr algn="ctr">
              <a:lnSpc>
                <a:spcPts val="2924"/>
              </a:lnSpc>
            </a:pPr>
            <a:r>
              <a:rPr lang="en-US" sz="2708">
                <a:solidFill>
                  <a:srgbClr val="FFFFFF"/>
                </a:solidFill>
                <a:latin typeface="Raleway"/>
                <a:ea typeface="Raleway"/>
                <a:cs typeface="Raleway"/>
                <a:sym typeface="Raleway"/>
              </a:rPr>
              <a:t>• In today’s digital era, the need for modernization of conventional voting systems is crucial. Traditional methods involve manual registration, paper-based ballots, and physical counting, which are often time-consuming, error-prone, and susceptible to manipulation or malpractices. These limitations highlight the importance of building a secure, automated, and efficient voting mechanism.</a:t>
            </a:r>
          </a:p>
          <a:p>
            <a:pPr algn="ctr">
              <a:lnSpc>
                <a:spcPts val="2924"/>
              </a:lnSpc>
            </a:pPr>
          </a:p>
          <a:p>
            <a:pPr algn="ctr">
              <a:lnSpc>
                <a:spcPts val="2924"/>
              </a:lnSpc>
            </a:pPr>
            <a:r>
              <a:rPr lang="en-US" sz="2708">
                <a:solidFill>
                  <a:srgbClr val="FFFFFF"/>
                </a:solidFill>
                <a:latin typeface="Raleway"/>
                <a:ea typeface="Raleway"/>
                <a:cs typeface="Raleway"/>
                <a:sym typeface="Raleway"/>
              </a:rPr>
              <a:t>• The </a:t>
            </a:r>
            <a:r>
              <a:rPr lang="en-US" sz="2708" b="true">
                <a:solidFill>
                  <a:srgbClr val="FFFFFF"/>
                </a:solidFill>
                <a:latin typeface="Raleway Bold"/>
                <a:ea typeface="Raleway Bold"/>
                <a:cs typeface="Raleway Bold"/>
                <a:sym typeface="Raleway Bold"/>
              </a:rPr>
              <a:t>RFID &amp; RF Based E-Voting System</a:t>
            </a:r>
            <a:r>
              <a:rPr lang="en-US" sz="2708">
                <a:solidFill>
                  <a:srgbClr val="FFFFFF"/>
                </a:solidFill>
                <a:latin typeface="Raleway"/>
                <a:ea typeface="Raleway"/>
                <a:cs typeface="Raleway"/>
                <a:sym typeface="Raleway"/>
              </a:rPr>
              <a:t> is designed to address these challenges by leveraging RFID technology for voter authentication and ESP32 with WiFi connectivity to transmit and store votes in real-time to a Google Sheet. Each voter is issued an RFID tag, which when scanned, verifies their identity. Once verified, the voter casts their vote using dedicated buttons for each party. The system ensures that every user votes only once and prevents duplication through backend verification. Moreover, administrators can access real-time vote summaries and winner announcements, making the system transparent and auditable.</a:t>
            </a:r>
          </a:p>
          <a:p>
            <a:pPr algn="ctr">
              <a:lnSpc>
                <a:spcPts val="2924"/>
              </a:lnSpc>
            </a:pPr>
          </a:p>
          <a:p>
            <a:pPr algn="ctr">
              <a:lnSpc>
                <a:spcPts val="2924"/>
              </a:lnSpc>
              <a:spcBef>
                <a:spcPct val="0"/>
              </a:spcBef>
            </a:pPr>
            <a:r>
              <a:rPr lang="en-US" sz="2708">
                <a:solidFill>
                  <a:srgbClr val="FFFFFF"/>
                </a:solidFill>
                <a:latin typeface="Raleway"/>
                <a:ea typeface="Raleway"/>
                <a:cs typeface="Raleway"/>
                <a:sym typeface="Raleway"/>
              </a:rPr>
              <a:t>•This smart system enhances reliability, reduces manual labor, eliminates the need for paper, and offers cloud-based storage — making it ideal for institutions, organizations, or small-scale elections.</a:t>
            </a:r>
          </a:p>
          <a:p>
            <a:pPr algn="ctr">
              <a:lnSpc>
                <a:spcPts val="2924"/>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137906" y="922617"/>
            <a:ext cx="728027" cy="684345"/>
          </a:xfrm>
          <a:custGeom>
            <a:avLst/>
            <a:gdLst/>
            <a:ahLst/>
            <a:cxnLst/>
            <a:rect r="r" b="b" t="t" l="l"/>
            <a:pathLst>
              <a:path h="684345" w="728027">
                <a:moveTo>
                  <a:pt x="0" y="0"/>
                </a:moveTo>
                <a:lnTo>
                  <a:pt x="728027" y="0"/>
                </a:lnTo>
                <a:lnTo>
                  <a:pt x="728027" y="684345"/>
                </a:lnTo>
                <a:lnTo>
                  <a:pt x="0" y="6843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39496" y="472282"/>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999887" y="472282"/>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38510" y="9258300"/>
            <a:ext cx="2728988" cy="487567"/>
          </a:xfrm>
          <a:custGeom>
            <a:avLst/>
            <a:gdLst/>
            <a:ahLst/>
            <a:cxnLst/>
            <a:rect r="r" b="b" t="t" l="l"/>
            <a:pathLst>
              <a:path h="487567" w="2728988">
                <a:moveTo>
                  <a:pt x="0" y="0"/>
                </a:moveTo>
                <a:lnTo>
                  <a:pt x="2728988" y="0"/>
                </a:lnTo>
                <a:lnTo>
                  <a:pt x="2728988" y="487567"/>
                </a:lnTo>
                <a:lnTo>
                  <a:pt x="0" y="4875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7289943" y="9131573"/>
            <a:ext cx="3708113" cy="614294"/>
          </a:xfrm>
          <a:prstGeom prst="rect">
            <a:avLst/>
          </a:prstGeom>
        </p:spPr>
        <p:txBody>
          <a:bodyPr anchor="t" rtlCol="false" tIns="0" lIns="0" bIns="0" rIns="0">
            <a:spAutoFit/>
          </a:bodyPr>
          <a:lstStyle/>
          <a:p>
            <a:pPr algn="ctr">
              <a:lnSpc>
                <a:spcPts val="2430"/>
              </a:lnSpc>
              <a:spcBef>
                <a:spcPct val="0"/>
              </a:spcBef>
            </a:pPr>
            <a:r>
              <a:rPr lang="en-US" sz="2250">
                <a:solidFill>
                  <a:srgbClr val="FFFFFF"/>
                </a:solidFill>
                <a:latin typeface="Gruppo"/>
                <a:ea typeface="Gruppo"/>
                <a:cs typeface="Gruppo"/>
                <a:sym typeface="Gruppo"/>
              </a:rPr>
              <a:t>SKNCOE SE (E&amp;TC) 2024-25</a:t>
            </a:r>
          </a:p>
          <a:p>
            <a:pPr algn="ctr">
              <a:lnSpc>
                <a:spcPts val="2430"/>
              </a:lnSpc>
              <a:spcBef>
                <a:spcPct val="0"/>
              </a:spcBef>
            </a:pPr>
          </a:p>
        </p:txBody>
      </p:sp>
      <p:sp>
        <p:nvSpPr>
          <p:cNvPr name="TextBox 7" id="7"/>
          <p:cNvSpPr txBox="true"/>
          <p:nvPr/>
        </p:nvSpPr>
        <p:spPr>
          <a:xfrm rot="0">
            <a:off x="4034650" y="814107"/>
            <a:ext cx="11028326" cy="863267"/>
          </a:xfrm>
          <a:prstGeom prst="rect">
            <a:avLst/>
          </a:prstGeom>
        </p:spPr>
        <p:txBody>
          <a:bodyPr anchor="t" rtlCol="false" tIns="0" lIns="0" bIns="0" rIns="0">
            <a:spAutoFit/>
          </a:bodyPr>
          <a:lstStyle/>
          <a:p>
            <a:pPr algn="ctr">
              <a:lnSpc>
                <a:spcPts val="6880"/>
              </a:lnSpc>
            </a:pPr>
            <a:r>
              <a:rPr lang="en-US" sz="5460">
                <a:solidFill>
                  <a:srgbClr val="FFFFFF"/>
                </a:solidFill>
                <a:latin typeface="HK Modular"/>
                <a:ea typeface="HK Modular"/>
                <a:cs typeface="HK Modular"/>
                <a:sym typeface="HK Modular"/>
              </a:rPr>
              <a:t>WHY ?</a:t>
            </a:r>
          </a:p>
        </p:txBody>
      </p:sp>
      <p:sp>
        <p:nvSpPr>
          <p:cNvPr name="TextBox 8" id="8"/>
          <p:cNvSpPr txBox="true"/>
          <p:nvPr/>
        </p:nvSpPr>
        <p:spPr>
          <a:xfrm rot="0">
            <a:off x="456767" y="2465518"/>
            <a:ext cx="17374465" cy="6273672"/>
          </a:xfrm>
          <a:prstGeom prst="rect">
            <a:avLst/>
          </a:prstGeom>
        </p:spPr>
        <p:txBody>
          <a:bodyPr anchor="t" rtlCol="false" tIns="0" lIns="0" bIns="0" rIns="0">
            <a:spAutoFit/>
          </a:bodyPr>
          <a:lstStyle/>
          <a:p>
            <a:pPr algn="ctr">
              <a:lnSpc>
                <a:spcPts val="3140"/>
              </a:lnSpc>
            </a:pPr>
            <a:r>
              <a:rPr lang="en-US" sz="2908">
                <a:solidFill>
                  <a:srgbClr val="FFFFFF"/>
                </a:solidFill>
                <a:latin typeface="Raleway"/>
                <a:ea typeface="Raleway"/>
                <a:cs typeface="Raleway"/>
                <a:sym typeface="Raleway"/>
              </a:rPr>
              <a:t>• To eliminate manual errors and improve the accuracy of vote recording.</a:t>
            </a:r>
          </a:p>
          <a:p>
            <a:pPr algn="ctr">
              <a:lnSpc>
                <a:spcPts val="3140"/>
              </a:lnSpc>
            </a:pPr>
          </a:p>
          <a:p>
            <a:pPr algn="ctr">
              <a:lnSpc>
                <a:spcPts val="3140"/>
              </a:lnSpc>
            </a:pPr>
            <a:r>
              <a:rPr lang="en-US" sz="2908">
                <a:solidFill>
                  <a:srgbClr val="FFFFFF"/>
                </a:solidFill>
                <a:latin typeface="Raleway"/>
                <a:ea typeface="Raleway"/>
                <a:cs typeface="Raleway"/>
                <a:sym typeface="Raleway"/>
              </a:rPr>
              <a:t>• To prevent fraudulent voting, such as double voting or unauthorized access.</a:t>
            </a:r>
          </a:p>
          <a:p>
            <a:pPr algn="ctr">
              <a:lnSpc>
                <a:spcPts val="3140"/>
              </a:lnSpc>
            </a:pPr>
          </a:p>
          <a:p>
            <a:pPr algn="ctr">
              <a:lnSpc>
                <a:spcPts val="3140"/>
              </a:lnSpc>
            </a:pPr>
            <a:r>
              <a:rPr lang="en-US" sz="2908">
                <a:solidFill>
                  <a:srgbClr val="FFFFFF"/>
                </a:solidFill>
                <a:latin typeface="Raleway"/>
                <a:ea typeface="Raleway"/>
                <a:cs typeface="Raleway"/>
                <a:sym typeface="Raleway"/>
              </a:rPr>
              <a:t>• To enable real-time data logging and winner calculation on Google Sheets.</a:t>
            </a:r>
          </a:p>
          <a:p>
            <a:pPr algn="ctr">
              <a:lnSpc>
                <a:spcPts val="3140"/>
              </a:lnSpc>
            </a:pPr>
          </a:p>
          <a:p>
            <a:pPr algn="ctr">
              <a:lnSpc>
                <a:spcPts val="3140"/>
              </a:lnSpc>
            </a:pPr>
            <a:r>
              <a:rPr lang="en-US" sz="2908">
                <a:solidFill>
                  <a:srgbClr val="FFFFFF"/>
                </a:solidFill>
                <a:latin typeface="Raleway"/>
                <a:ea typeface="Raleway"/>
                <a:cs typeface="Raleway"/>
                <a:sym typeface="Raleway"/>
              </a:rPr>
              <a:t>• To</a:t>
            </a:r>
            <a:r>
              <a:rPr lang="en-US" sz="2908">
                <a:solidFill>
                  <a:srgbClr val="FFFFFF"/>
                </a:solidFill>
                <a:latin typeface="Raleway"/>
                <a:ea typeface="Raleway"/>
                <a:cs typeface="Raleway"/>
                <a:sym typeface="Raleway"/>
              </a:rPr>
              <a:t> </a:t>
            </a:r>
            <a:r>
              <a:rPr lang="en-US" sz="2908">
                <a:solidFill>
                  <a:srgbClr val="FFFFFF"/>
                </a:solidFill>
                <a:latin typeface="Raleway"/>
                <a:ea typeface="Raleway"/>
                <a:cs typeface="Raleway"/>
                <a:sym typeface="Raleway"/>
              </a:rPr>
              <a:t>provide</a:t>
            </a:r>
            <a:r>
              <a:rPr lang="en-US" sz="2908">
                <a:solidFill>
                  <a:srgbClr val="FFFFFF"/>
                </a:solidFill>
                <a:latin typeface="Raleway"/>
                <a:ea typeface="Raleway"/>
                <a:cs typeface="Raleway"/>
                <a:sym typeface="Raleway"/>
              </a:rPr>
              <a:t> a </a:t>
            </a:r>
            <a:r>
              <a:rPr lang="en-US" sz="2908">
                <a:solidFill>
                  <a:srgbClr val="FFFFFF"/>
                </a:solidFill>
                <a:latin typeface="Raleway"/>
                <a:ea typeface="Raleway"/>
                <a:cs typeface="Raleway"/>
                <a:sym typeface="Raleway"/>
              </a:rPr>
              <a:t>c</a:t>
            </a:r>
            <a:r>
              <a:rPr lang="en-US" sz="2908">
                <a:solidFill>
                  <a:srgbClr val="FFFFFF"/>
                </a:solidFill>
                <a:latin typeface="Raleway"/>
                <a:ea typeface="Raleway"/>
                <a:cs typeface="Raleway"/>
                <a:sym typeface="Raleway"/>
              </a:rPr>
              <a:t>ost</a:t>
            </a:r>
            <a:r>
              <a:rPr lang="en-US" sz="2908">
                <a:solidFill>
                  <a:srgbClr val="FFFFFF"/>
                </a:solidFill>
                <a:latin typeface="Raleway"/>
                <a:ea typeface="Raleway"/>
                <a:cs typeface="Raleway"/>
                <a:sym typeface="Raleway"/>
              </a:rPr>
              <a:t>-</a:t>
            </a:r>
            <a:r>
              <a:rPr lang="en-US" sz="2908">
                <a:solidFill>
                  <a:srgbClr val="FFFFFF"/>
                </a:solidFill>
                <a:latin typeface="Raleway"/>
                <a:ea typeface="Raleway"/>
                <a:cs typeface="Raleway"/>
                <a:sym typeface="Raleway"/>
              </a:rPr>
              <a:t>e</a:t>
            </a:r>
            <a:r>
              <a:rPr lang="en-US" sz="2908">
                <a:solidFill>
                  <a:srgbClr val="FFFFFF"/>
                </a:solidFill>
                <a:latin typeface="Raleway"/>
                <a:ea typeface="Raleway"/>
                <a:cs typeface="Raleway"/>
                <a:sym typeface="Raleway"/>
              </a:rPr>
              <a:t>ffective and portable solution for small-scale voting needs.</a:t>
            </a:r>
          </a:p>
          <a:p>
            <a:pPr algn="ctr">
              <a:lnSpc>
                <a:spcPts val="3140"/>
              </a:lnSpc>
            </a:pPr>
          </a:p>
          <a:p>
            <a:pPr algn="ctr">
              <a:lnSpc>
                <a:spcPts val="3140"/>
              </a:lnSpc>
            </a:pPr>
            <a:r>
              <a:rPr lang="en-US" sz="2908">
                <a:solidFill>
                  <a:srgbClr val="FFFFFF"/>
                </a:solidFill>
                <a:latin typeface="Raleway"/>
                <a:ea typeface="Raleway"/>
                <a:cs typeface="Raleway"/>
                <a:sym typeface="Raleway"/>
              </a:rPr>
              <a:t>• To provide a cost-effective and portable solution for small-scale voting needs.</a:t>
            </a:r>
          </a:p>
          <a:p>
            <a:pPr algn="ctr">
              <a:lnSpc>
                <a:spcPts val="3140"/>
              </a:lnSpc>
            </a:pPr>
          </a:p>
          <a:p>
            <a:pPr algn="ctr">
              <a:lnSpc>
                <a:spcPts val="3140"/>
              </a:lnSpc>
            </a:pPr>
            <a:r>
              <a:rPr lang="en-US" sz="2908">
                <a:solidFill>
                  <a:srgbClr val="FFFFFF"/>
                </a:solidFill>
                <a:latin typeface="Raleway"/>
                <a:ea typeface="Raleway"/>
                <a:cs typeface="Raleway"/>
                <a:sym typeface="Raleway"/>
              </a:rPr>
              <a:t>• To familiarize students with practical applications of RFID, IoT, and embedded systems.</a:t>
            </a:r>
          </a:p>
          <a:p>
            <a:pPr algn="ctr">
              <a:lnSpc>
                <a:spcPts val="3140"/>
              </a:lnSpc>
            </a:pPr>
          </a:p>
          <a:p>
            <a:pPr algn="ctr">
              <a:lnSpc>
                <a:spcPts val="3140"/>
              </a:lnSpc>
            </a:pPr>
            <a:r>
              <a:rPr lang="en-US" sz="2908">
                <a:solidFill>
                  <a:srgbClr val="FFFFFF"/>
                </a:solidFill>
                <a:latin typeface="Raleway"/>
                <a:ea typeface="Raleway"/>
                <a:cs typeface="Raleway"/>
                <a:sym typeface="Raleway"/>
              </a:rPr>
              <a:t>• To introduce a modern voting system that is secure, fast, and eco-friendly.</a:t>
            </a:r>
          </a:p>
          <a:p>
            <a:pPr algn="ctr">
              <a:lnSpc>
                <a:spcPts val="3140"/>
              </a:lnSpc>
            </a:pPr>
          </a:p>
          <a:p>
            <a:pPr algn="ctr">
              <a:lnSpc>
                <a:spcPts val="3140"/>
              </a:lnSpc>
              <a:spcBef>
                <a:spcPct val="0"/>
              </a:spcBef>
            </a:pPr>
            <a:r>
              <a:rPr lang="en-US" sz="2908">
                <a:solidFill>
                  <a:srgbClr val="FFFFFF"/>
                </a:solidFill>
                <a:latin typeface="Raleway"/>
                <a:ea typeface="Raleway"/>
                <a:cs typeface="Raleway"/>
                <a:sym typeface="Raleway"/>
              </a:rPr>
              <a:t>• To demonstrate how technology can enhance transparency and trust in the election process.</a:t>
            </a:r>
          </a:p>
          <a:p>
            <a:pPr algn="ctr">
              <a:lnSpc>
                <a:spcPts val="3140"/>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44210" y="319251"/>
            <a:ext cx="1162663" cy="1092903"/>
          </a:xfrm>
          <a:custGeom>
            <a:avLst/>
            <a:gdLst/>
            <a:ahLst/>
            <a:cxnLst/>
            <a:rect r="r" b="b" t="t" l="l"/>
            <a:pathLst>
              <a:path h="1092903" w="1162663">
                <a:moveTo>
                  <a:pt x="0" y="0"/>
                </a:moveTo>
                <a:lnTo>
                  <a:pt x="1162663" y="0"/>
                </a:lnTo>
                <a:lnTo>
                  <a:pt x="1162663" y="1092903"/>
                </a:lnTo>
                <a:lnTo>
                  <a:pt x="0" y="10929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39496" y="356167"/>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999887" y="356167"/>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11577" y="8939635"/>
            <a:ext cx="2728988" cy="487567"/>
          </a:xfrm>
          <a:custGeom>
            <a:avLst/>
            <a:gdLst/>
            <a:ahLst/>
            <a:cxnLst/>
            <a:rect r="r" b="b" t="t" l="l"/>
            <a:pathLst>
              <a:path h="487567" w="2728988">
                <a:moveTo>
                  <a:pt x="0" y="0"/>
                </a:moveTo>
                <a:lnTo>
                  <a:pt x="2728988" y="0"/>
                </a:lnTo>
                <a:lnTo>
                  <a:pt x="2728988" y="487567"/>
                </a:lnTo>
                <a:lnTo>
                  <a:pt x="0" y="4875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728208" y="2181853"/>
            <a:ext cx="8894139" cy="6339916"/>
          </a:xfrm>
          <a:custGeom>
            <a:avLst/>
            <a:gdLst/>
            <a:ahLst/>
            <a:cxnLst/>
            <a:rect r="r" b="b" t="t" l="l"/>
            <a:pathLst>
              <a:path h="6339916" w="8894139">
                <a:moveTo>
                  <a:pt x="0" y="0"/>
                </a:moveTo>
                <a:lnTo>
                  <a:pt x="8894139" y="0"/>
                </a:lnTo>
                <a:lnTo>
                  <a:pt x="8894139" y="6339917"/>
                </a:lnTo>
                <a:lnTo>
                  <a:pt x="0" y="6339917"/>
                </a:lnTo>
                <a:lnTo>
                  <a:pt x="0" y="0"/>
                </a:lnTo>
                <a:close/>
              </a:path>
            </a:pathLst>
          </a:custGeom>
          <a:blipFill>
            <a:blip r:embed="rId8"/>
            <a:stretch>
              <a:fillRect l="-2399" t="-2257" r="0" b="-1940"/>
            </a:stretch>
          </a:blipFill>
        </p:spPr>
      </p:sp>
      <p:sp>
        <p:nvSpPr>
          <p:cNvPr name="Freeform 7" id="7"/>
          <p:cNvSpPr/>
          <p:nvPr/>
        </p:nvSpPr>
        <p:spPr>
          <a:xfrm flipH="false" flipV="true" rot="0">
            <a:off x="4123257" y="1614224"/>
            <a:ext cx="4114800" cy="4114800"/>
          </a:xfrm>
          <a:custGeom>
            <a:avLst/>
            <a:gdLst/>
            <a:ahLst/>
            <a:cxnLst/>
            <a:rect r="r" b="b" t="t" l="l"/>
            <a:pathLst>
              <a:path h="4114800" w="4114800">
                <a:moveTo>
                  <a:pt x="0" y="4114800"/>
                </a:moveTo>
                <a:lnTo>
                  <a:pt x="4114800" y="4114800"/>
                </a:lnTo>
                <a:lnTo>
                  <a:pt x="4114800" y="0"/>
                </a:lnTo>
                <a:lnTo>
                  <a:pt x="0" y="0"/>
                </a:lnTo>
                <a:lnTo>
                  <a:pt x="0" y="411480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true" flipV="false" rot="0">
            <a:off x="10139546" y="4974598"/>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2430080" y="308542"/>
            <a:ext cx="10736158" cy="1066696"/>
          </a:xfrm>
          <a:prstGeom prst="rect">
            <a:avLst/>
          </a:prstGeom>
        </p:spPr>
        <p:txBody>
          <a:bodyPr anchor="t" rtlCol="false" tIns="0" lIns="0" bIns="0" rIns="0">
            <a:spAutoFit/>
          </a:bodyPr>
          <a:lstStyle/>
          <a:p>
            <a:pPr algn="l">
              <a:lnSpc>
                <a:spcPts val="8522"/>
              </a:lnSpc>
            </a:pPr>
            <a:r>
              <a:rPr lang="en-US" sz="6763">
                <a:solidFill>
                  <a:srgbClr val="FFFFFF"/>
                </a:solidFill>
                <a:latin typeface="HK Modular"/>
                <a:ea typeface="HK Modular"/>
                <a:cs typeface="HK Modular"/>
                <a:sym typeface="HK Modular"/>
              </a:rPr>
              <a:t>BLOCK DIAGRAM</a:t>
            </a:r>
          </a:p>
        </p:txBody>
      </p:sp>
      <p:sp>
        <p:nvSpPr>
          <p:cNvPr name="TextBox 10" id="10"/>
          <p:cNvSpPr txBox="true"/>
          <p:nvPr/>
        </p:nvSpPr>
        <p:spPr>
          <a:xfrm rot="0">
            <a:off x="6938334" y="9108448"/>
            <a:ext cx="3746476" cy="318753"/>
          </a:xfrm>
          <a:prstGeom prst="rect">
            <a:avLst/>
          </a:prstGeom>
        </p:spPr>
        <p:txBody>
          <a:bodyPr anchor="t" rtlCol="false" tIns="0" lIns="0" bIns="0" rIns="0">
            <a:spAutoFit/>
          </a:bodyPr>
          <a:lstStyle/>
          <a:p>
            <a:pPr algn="ctr">
              <a:lnSpc>
                <a:spcPts val="2459"/>
              </a:lnSpc>
              <a:spcBef>
                <a:spcPct val="0"/>
              </a:spcBef>
            </a:pPr>
            <a:r>
              <a:rPr lang="en-US" sz="2277">
                <a:solidFill>
                  <a:srgbClr val="FFFFFF"/>
                </a:solidFill>
                <a:latin typeface="Gruppo"/>
                <a:ea typeface="Gruppo"/>
                <a:cs typeface="Gruppo"/>
                <a:sym typeface="Gruppo"/>
              </a:rPr>
              <a:t>SKNCOE SE (E&amp;TC) 2024-25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DAGklwp4vW4</dc:identifier>
  <dcterms:modified xsi:type="dcterms:W3CDTF">2011-08-01T06:04:30Z</dcterms:modified>
  <cp:revision>1</cp:revision>
  <dc:title>RFID &amp; RF Based E-Voting System</dc:title>
</cp:coreProperties>
</file>